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53" r:id="rId2"/>
    <p:sldId id="391" r:id="rId3"/>
    <p:sldId id="262" r:id="rId4"/>
    <p:sldId id="323" r:id="rId5"/>
    <p:sldId id="265" r:id="rId6"/>
    <p:sldId id="324" r:id="rId7"/>
    <p:sldId id="372" r:id="rId8"/>
    <p:sldId id="326" r:id="rId9"/>
    <p:sldId id="365" r:id="rId10"/>
    <p:sldId id="366" r:id="rId11"/>
    <p:sldId id="367" r:id="rId12"/>
    <p:sldId id="370" r:id="rId13"/>
    <p:sldId id="371" r:id="rId14"/>
    <p:sldId id="356" r:id="rId15"/>
    <p:sldId id="355" r:id="rId16"/>
    <p:sldId id="354" r:id="rId17"/>
    <p:sldId id="357" r:id="rId18"/>
    <p:sldId id="359" r:id="rId19"/>
    <p:sldId id="358" r:id="rId20"/>
    <p:sldId id="384" r:id="rId21"/>
    <p:sldId id="385" r:id="rId22"/>
    <p:sldId id="360" r:id="rId23"/>
    <p:sldId id="362" r:id="rId24"/>
    <p:sldId id="336" r:id="rId25"/>
    <p:sldId id="338" r:id="rId26"/>
    <p:sldId id="393" r:id="rId27"/>
    <p:sldId id="363" r:id="rId28"/>
    <p:sldId id="364" r:id="rId29"/>
    <p:sldId id="376" r:id="rId30"/>
    <p:sldId id="374" r:id="rId31"/>
    <p:sldId id="375" r:id="rId32"/>
    <p:sldId id="379" r:id="rId33"/>
    <p:sldId id="383" r:id="rId34"/>
    <p:sldId id="389" r:id="rId35"/>
    <p:sldId id="390" r:id="rId36"/>
    <p:sldId id="388" r:id="rId37"/>
    <p:sldId id="387" r:id="rId38"/>
    <p:sldId id="386" r:id="rId39"/>
    <p:sldId id="394" r:id="rId40"/>
    <p:sldId id="395" r:id="rId41"/>
    <p:sldId id="396" r:id="rId42"/>
    <p:sldId id="399" r:id="rId43"/>
    <p:sldId id="400" r:id="rId44"/>
    <p:sldId id="319" r:id="rId45"/>
    <p:sldId id="315" r:id="rId46"/>
    <p:sldId id="316" r:id="rId47"/>
    <p:sldId id="278" r:id="rId48"/>
    <p:sldId id="279" r:id="rId49"/>
    <p:sldId id="280" r:id="rId50"/>
    <p:sldId id="284" r:id="rId51"/>
    <p:sldId id="285" r:id="rId52"/>
    <p:sldId id="314" r:id="rId53"/>
    <p:sldId id="287" r:id="rId54"/>
    <p:sldId id="288" r:id="rId55"/>
    <p:sldId id="410" r:id="rId56"/>
    <p:sldId id="401" r:id="rId57"/>
    <p:sldId id="402" r:id="rId58"/>
    <p:sldId id="403" r:id="rId59"/>
    <p:sldId id="404" r:id="rId60"/>
    <p:sldId id="405" r:id="rId61"/>
    <p:sldId id="409" r:id="rId62"/>
    <p:sldId id="407" r:id="rId63"/>
    <p:sldId id="392" r:id="rId64"/>
    <p:sldId id="291" r:id="rId65"/>
    <p:sldId id="292" r:id="rId66"/>
    <p:sldId id="293" r:id="rId67"/>
    <p:sldId id="346" r:id="rId68"/>
    <p:sldId id="295" r:id="rId69"/>
    <p:sldId id="347" r:id="rId70"/>
    <p:sldId id="297" r:id="rId71"/>
    <p:sldId id="348" r:id="rId72"/>
    <p:sldId id="299" r:id="rId73"/>
    <p:sldId id="349" r:id="rId74"/>
    <p:sldId id="350" r:id="rId75"/>
    <p:sldId id="341" r:id="rId76"/>
    <p:sldId id="340" r:id="rId77"/>
    <p:sldId id="313"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3366CC"/>
    <a:srgbClr val="3333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419" autoAdjust="0"/>
    <p:restoredTop sz="82149" autoAdjust="0"/>
  </p:normalViewPr>
  <p:slideViewPr>
    <p:cSldViewPr>
      <p:cViewPr varScale="1">
        <p:scale>
          <a:sx n="55" d="100"/>
          <a:sy n="55" d="100"/>
        </p:scale>
        <p:origin x="-804" y="-78"/>
      </p:cViewPr>
      <p:guideLst>
        <p:guide orient="horz" pos="2160"/>
        <p:guide pos="2880"/>
      </p:guideLst>
    </p:cSldViewPr>
  </p:slideViewPr>
  <p:outlineViewPr>
    <p:cViewPr>
      <p:scale>
        <a:sx n="33" d="100"/>
        <a:sy n="33" d="100"/>
      </p:scale>
      <p:origin x="0" y="577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1F69B3-5C7E-49F5-952D-AC02B674E29F}" type="datetimeFigureOut">
              <a:rPr lang="zh-CN" altLang="en-US" smtClean="0"/>
              <a:pPr/>
              <a:t>2016-6-12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CB23B1-4B3E-427C-8FDC-F8A8B178D32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a:noFill/>
          <a:ln/>
        </p:spPr>
        <p:txBody>
          <a:bodyPr/>
          <a:lstStyle/>
          <a:p>
            <a:r>
              <a:rPr lang="zh-CN" altLang="en-US" dirty="0" smtClean="0"/>
              <a:t>经过三十三年创新与变革，建发已发展成为注册资本</a:t>
            </a:r>
            <a:r>
              <a:rPr lang="en-US" altLang="zh-CN" dirty="0" smtClean="0"/>
              <a:t>38</a:t>
            </a:r>
            <a:r>
              <a:rPr lang="zh-CN" altLang="en-US" dirty="0" smtClean="0"/>
              <a:t>亿元人民币，资产总额超过 </a:t>
            </a:r>
            <a:r>
              <a:rPr lang="en-US" altLang="zh-CN" dirty="0" smtClean="0"/>
              <a:t>970</a:t>
            </a:r>
            <a:r>
              <a:rPr lang="zh-CN" altLang="en-US" dirty="0" smtClean="0"/>
              <a:t>亿元，年营业收入超过</a:t>
            </a:r>
            <a:r>
              <a:rPr lang="en-US" altLang="zh-CN" dirty="0" smtClean="0"/>
              <a:t>1040</a:t>
            </a:r>
            <a:r>
              <a:rPr lang="zh-CN" altLang="en-US" dirty="0" smtClean="0"/>
              <a:t>亿元，年利润总额超过</a:t>
            </a:r>
            <a:r>
              <a:rPr lang="en-US" altLang="zh-CN" dirty="0" smtClean="0"/>
              <a:t>40</a:t>
            </a:r>
            <a:r>
              <a:rPr lang="zh-CN" altLang="en-US" dirty="0" smtClean="0"/>
              <a:t>亿元的福建省大型实业投资企业集团，主要业务涵盖供应链运营</a:t>
            </a:r>
            <a:r>
              <a:rPr lang="en-US" altLang="zh-CN" dirty="0" smtClean="0"/>
              <a:t>(</a:t>
            </a:r>
            <a:r>
              <a:rPr lang="zh-CN" altLang="en-US" u="sng" dirty="0" smtClean="0"/>
              <a:t>供应链是指商品到达消费者手中之前各相关者的连接或业务的衔接</a:t>
            </a:r>
            <a:r>
              <a:rPr lang="en-US" altLang="zh-CN" dirty="0" smtClean="0"/>
              <a:t>)</a:t>
            </a:r>
            <a:r>
              <a:rPr lang="zh-CN" altLang="en-US" dirty="0" smtClean="0"/>
              <a:t>、房地产开发、旅游酒店、会展业等多个领域，</a:t>
            </a:r>
            <a:r>
              <a:rPr lang="en-US" altLang="zh-CN" dirty="0" smtClean="0"/>
              <a:t>2013</a:t>
            </a:r>
            <a:r>
              <a:rPr lang="zh-CN" altLang="en-US" dirty="0" smtClean="0"/>
              <a:t>年位列中国企业</a:t>
            </a:r>
            <a:r>
              <a:rPr lang="en-US" altLang="zh-CN" dirty="0" smtClean="0"/>
              <a:t>500</a:t>
            </a:r>
            <a:r>
              <a:rPr lang="zh-CN" altLang="en-US" dirty="0" smtClean="0"/>
              <a:t>强第</a:t>
            </a:r>
            <a:r>
              <a:rPr lang="en-US" altLang="zh-CN" u="sng" dirty="0" smtClean="0">
                <a:solidFill>
                  <a:srgbClr val="FF0000"/>
                </a:solidFill>
              </a:rPr>
              <a:t>127</a:t>
            </a:r>
            <a:r>
              <a:rPr lang="zh-CN" altLang="en-US" dirty="0" smtClean="0">
                <a:solidFill>
                  <a:srgbClr val="FF0000"/>
                </a:solidFill>
              </a:rPr>
              <a:t>位</a:t>
            </a:r>
            <a:r>
              <a:rPr lang="zh-CN" altLang="en-US" dirty="0" smtClean="0"/>
              <a:t>、中国服务业</a:t>
            </a:r>
            <a:r>
              <a:rPr lang="en-US" altLang="zh-CN" dirty="0" smtClean="0"/>
              <a:t>500</a:t>
            </a:r>
            <a:r>
              <a:rPr lang="zh-CN" altLang="en-US" dirty="0" smtClean="0"/>
              <a:t>强第</a:t>
            </a:r>
            <a:r>
              <a:rPr lang="en-US" altLang="zh-CN" dirty="0" smtClean="0"/>
              <a:t>45</a:t>
            </a:r>
            <a:r>
              <a:rPr lang="zh-CN" altLang="en-US" dirty="0" smtClean="0"/>
              <a:t>名、中国企业效益</a:t>
            </a:r>
            <a:r>
              <a:rPr lang="en-US" altLang="zh-CN" dirty="0" smtClean="0"/>
              <a:t>200</a:t>
            </a:r>
            <a:r>
              <a:rPr lang="zh-CN" altLang="en-US" dirty="0" smtClean="0"/>
              <a:t>佳第</a:t>
            </a:r>
            <a:r>
              <a:rPr lang="en-US" altLang="zh-CN" dirty="0" smtClean="0"/>
              <a:t>170</a:t>
            </a:r>
            <a:r>
              <a:rPr lang="zh-CN" altLang="en-US" dirty="0" smtClean="0"/>
              <a:t>位，并连续多年位居福建省企业集团</a:t>
            </a:r>
            <a:r>
              <a:rPr lang="en-US" altLang="zh-CN" dirty="0" smtClean="0"/>
              <a:t>100</a:t>
            </a:r>
            <a:r>
              <a:rPr lang="zh-CN" altLang="en-US" dirty="0" smtClean="0"/>
              <a:t>强首位；</a:t>
            </a:r>
          </a:p>
        </p:txBody>
      </p:sp>
      <p:sp>
        <p:nvSpPr>
          <p:cNvPr id="66564" name="灯片编号占位符 3"/>
          <p:cNvSpPr>
            <a:spLocks noGrp="1"/>
          </p:cNvSpPr>
          <p:nvPr>
            <p:ph type="sldNum" sz="quarter" idx="5"/>
          </p:nvPr>
        </p:nvSpPr>
        <p:spPr>
          <a:noFill/>
        </p:spPr>
        <p:txBody>
          <a:bodyPr/>
          <a:lstStyle/>
          <a:p>
            <a:fld id="{040C0F2A-429F-42EA-B24B-17569CA9F285}" type="slidenum">
              <a:rPr lang="en-US" altLang="zh-CN" smtClean="0"/>
              <a:pPr/>
              <a:t>2</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75779" name="备注占位符 2"/>
          <p:cNvSpPr>
            <a:spLocks noGrp="1"/>
          </p:cNvSpPr>
          <p:nvPr>
            <p:ph type="body" idx="1"/>
          </p:nvPr>
        </p:nvSpPr>
        <p:spPr>
          <a:noFill/>
          <a:ln/>
        </p:spPr>
        <p:txBody>
          <a:bodyPr/>
          <a:lstStyle/>
          <a:p>
            <a:r>
              <a:rPr lang="zh-CN" altLang="en-US" smtClean="0">
                <a:latin typeface="微软雅黑" pitchFamily="34" charset="-122"/>
                <a:ea typeface="微软雅黑" pitchFamily="34" charset="-122"/>
              </a:rPr>
              <a:t>入店当月时段发放置装补贴</a:t>
            </a:r>
            <a:r>
              <a:rPr lang="en-US" altLang="zh-CN" smtClean="0">
                <a:solidFill>
                  <a:srgbClr val="FF0000"/>
                </a:solidFill>
                <a:latin typeface="微软雅黑" pitchFamily="34" charset="-122"/>
                <a:ea typeface="微软雅黑" pitchFamily="34" charset="-122"/>
              </a:rPr>
              <a:t>100</a:t>
            </a:r>
            <a:r>
              <a:rPr lang="zh-CN" altLang="en-US" smtClean="0">
                <a:solidFill>
                  <a:srgbClr val="FF0000"/>
                </a:solidFill>
                <a:latin typeface="微软雅黑" pitchFamily="34" charset="-122"/>
                <a:ea typeface="微软雅黑" pitchFamily="34" charset="-122"/>
              </a:rPr>
              <a:t>元，以后每年当月均有该补贴；</a:t>
            </a:r>
            <a:r>
              <a:rPr lang="zh-CN" altLang="en-US" smtClean="0">
                <a:latin typeface="微软雅黑" pitchFamily="34" charset="-122"/>
                <a:ea typeface="微软雅黑" pitchFamily="34" charset="-122"/>
              </a:rPr>
              <a:t> </a:t>
            </a:r>
          </a:p>
          <a:p>
            <a:endParaRPr lang="zh-CN" altLang="en-US" smtClean="0"/>
          </a:p>
        </p:txBody>
      </p:sp>
      <p:sp>
        <p:nvSpPr>
          <p:cNvPr id="75780" name="灯片编号占位符 3"/>
          <p:cNvSpPr>
            <a:spLocks noGrp="1"/>
          </p:cNvSpPr>
          <p:nvPr>
            <p:ph type="sldNum" sz="quarter" idx="5"/>
          </p:nvPr>
        </p:nvSpPr>
        <p:spPr>
          <a:noFill/>
        </p:spPr>
        <p:txBody>
          <a:bodyPr/>
          <a:lstStyle/>
          <a:p>
            <a:fld id="{80A1BE6A-13FE-43BE-A493-2B97CD3BCA75}" type="slidenum">
              <a:rPr lang="en-US" altLang="zh-CN" smtClean="0"/>
              <a:pPr/>
              <a:t>50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p:sp>
      <p:sp>
        <p:nvSpPr>
          <p:cNvPr id="76803" name="备注占位符 2"/>
          <p:cNvSpPr>
            <a:spLocks noGrp="1"/>
          </p:cNvSpPr>
          <p:nvPr>
            <p:ph type="body" idx="1"/>
          </p:nvPr>
        </p:nvSpPr>
        <p:spPr>
          <a:noFill/>
          <a:ln/>
        </p:spPr>
        <p:txBody>
          <a:bodyPr/>
          <a:lstStyle/>
          <a:p>
            <a:r>
              <a:rPr lang="zh-CN" altLang="en-US" smtClean="0"/>
              <a:t>工龄达到</a:t>
            </a:r>
            <a:r>
              <a:rPr lang="en-US" altLang="zh-CN" smtClean="0"/>
              <a:t>1</a:t>
            </a:r>
            <a:r>
              <a:rPr lang="zh-CN" altLang="en-US" smtClean="0"/>
              <a:t>年零</a:t>
            </a:r>
            <a:r>
              <a:rPr lang="en-US" altLang="zh-CN" smtClean="0"/>
              <a:t>6</a:t>
            </a:r>
            <a:r>
              <a:rPr lang="zh-CN" altLang="en-US" smtClean="0"/>
              <a:t>个月以后补贴为</a:t>
            </a:r>
            <a:r>
              <a:rPr lang="en-US" altLang="zh-CN" smtClean="0"/>
              <a:t>150</a:t>
            </a:r>
            <a:r>
              <a:rPr lang="zh-CN" altLang="en-US" smtClean="0"/>
              <a:t>元</a:t>
            </a:r>
            <a:r>
              <a:rPr lang="en-US" altLang="zh-CN" smtClean="0"/>
              <a:t>/</a:t>
            </a:r>
            <a:r>
              <a:rPr lang="zh-CN" altLang="en-US" smtClean="0"/>
              <a:t>月；工龄达到</a:t>
            </a:r>
            <a:r>
              <a:rPr lang="en-US" altLang="zh-CN" smtClean="0"/>
              <a:t>2</a:t>
            </a:r>
            <a:r>
              <a:rPr lang="zh-CN" altLang="en-US" smtClean="0"/>
              <a:t>年零</a:t>
            </a:r>
            <a:r>
              <a:rPr lang="en-US" altLang="zh-CN" smtClean="0"/>
              <a:t>6</a:t>
            </a:r>
            <a:r>
              <a:rPr lang="zh-CN" altLang="en-US" smtClean="0"/>
              <a:t>个月以后补贴为</a:t>
            </a:r>
            <a:r>
              <a:rPr lang="en-US" altLang="zh-CN" smtClean="0"/>
              <a:t>250</a:t>
            </a:r>
            <a:r>
              <a:rPr lang="zh-CN" altLang="en-US" smtClean="0"/>
              <a:t>元</a:t>
            </a:r>
            <a:r>
              <a:rPr lang="en-US" altLang="zh-CN" smtClean="0"/>
              <a:t>/</a:t>
            </a:r>
            <a:r>
              <a:rPr lang="zh-CN" altLang="en-US" smtClean="0"/>
              <a:t>月；以</a:t>
            </a:r>
            <a:r>
              <a:rPr lang="en-US" altLang="zh-CN" smtClean="0"/>
              <a:t>3</a:t>
            </a:r>
            <a:r>
              <a:rPr lang="zh-CN" altLang="en-US" smtClean="0"/>
              <a:t>年</a:t>
            </a:r>
            <a:r>
              <a:rPr lang="en-US" altLang="zh-CN" smtClean="0"/>
              <a:t>300</a:t>
            </a:r>
            <a:r>
              <a:rPr lang="zh-CN" altLang="en-US" smtClean="0"/>
              <a:t>元</a:t>
            </a:r>
            <a:r>
              <a:rPr lang="en-US" altLang="zh-CN" smtClean="0"/>
              <a:t>/</a:t>
            </a:r>
            <a:r>
              <a:rPr lang="zh-CN" altLang="en-US" smtClean="0"/>
              <a:t>月封顶；</a:t>
            </a:r>
          </a:p>
          <a:p>
            <a:endParaRPr lang="zh-CN" altLang="en-US" smtClean="0"/>
          </a:p>
        </p:txBody>
      </p:sp>
      <p:sp>
        <p:nvSpPr>
          <p:cNvPr id="76804" name="灯片编号占位符 3"/>
          <p:cNvSpPr>
            <a:spLocks noGrp="1"/>
          </p:cNvSpPr>
          <p:nvPr>
            <p:ph type="sldNum" sz="quarter" idx="5"/>
          </p:nvPr>
        </p:nvSpPr>
        <p:spPr>
          <a:noFill/>
        </p:spPr>
        <p:txBody>
          <a:bodyPr/>
          <a:lstStyle/>
          <a:p>
            <a:fld id="{A1EA25D5-D9AA-4FC5-A050-1582868C6D64}" type="slidenum">
              <a:rPr lang="en-US" altLang="zh-CN" smtClean="0"/>
              <a:pPr/>
              <a:t>51</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smtClean="0"/>
              <a:t>服务师岗位技能等级</a:t>
            </a:r>
            <a:r>
              <a:rPr lang="zh-CN" altLang="en-US" dirty="0" smtClean="0"/>
              <a:t>旨在培养岗位技术骨干，培养服务“多面手”（</a:t>
            </a:r>
            <a:r>
              <a:rPr lang="zh-CN" altLang="en-US" u="sng" dirty="0" smtClean="0"/>
              <a:t>员工可跨部门报考多项岗位技能资格，并享受相应补贴）；</a:t>
            </a:r>
            <a:endParaRPr lang="en-US" altLang="zh-CN" u="sng" dirty="0" smtClean="0"/>
          </a:p>
          <a:p>
            <a:r>
              <a:rPr lang="zh-CN" altLang="en-US" b="1" dirty="0" smtClean="0"/>
              <a:t>参考人员资格：</a:t>
            </a:r>
            <a:r>
              <a:rPr lang="zh-CN" altLang="en-US" dirty="0" smtClean="0"/>
              <a:t>已与酒店签订正式劳动合同，且在本酒店或建发旅游集团下属成员酒店服务期满</a:t>
            </a:r>
            <a:r>
              <a:rPr lang="en-US" altLang="zh-CN" dirty="0" smtClean="0"/>
              <a:t>1</a:t>
            </a:r>
            <a:r>
              <a:rPr lang="zh-CN" altLang="en-US" dirty="0" smtClean="0"/>
              <a:t>年的员工；已与酒店签订正式劳动合同，在本酒店服务期满半年，并在建发旅游集团下属成员酒店外的其他星级酒店服务期满</a:t>
            </a:r>
            <a:r>
              <a:rPr lang="en-US" altLang="zh-CN" dirty="0" smtClean="0"/>
              <a:t>1</a:t>
            </a:r>
            <a:r>
              <a:rPr lang="zh-CN" altLang="en-US" dirty="0" smtClean="0"/>
              <a:t>年以上者，且获得本部门经理与人力资源部经理推荐参考的员工；</a:t>
            </a:r>
          </a:p>
          <a:p>
            <a:endParaRPr lang="zh-CN" altLang="en-US" dirty="0"/>
          </a:p>
        </p:txBody>
      </p:sp>
      <p:sp>
        <p:nvSpPr>
          <p:cNvPr id="4" name="灯片编号占位符 3"/>
          <p:cNvSpPr>
            <a:spLocks noGrp="1"/>
          </p:cNvSpPr>
          <p:nvPr>
            <p:ph type="sldNum" sz="quarter" idx="10"/>
          </p:nvPr>
        </p:nvSpPr>
        <p:spPr/>
        <p:txBody>
          <a:bodyPr/>
          <a:lstStyle/>
          <a:p>
            <a:fld id="{14CB23B1-4B3E-427C-8FDC-F8A8B178D323}" type="slidenum">
              <a:rPr lang="zh-CN" altLang="en-US" smtClean="0"/>
              <a:pPr/>
              <a:t>52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a:noFill/>
          <a:ln/>
        </p:spPr>
        <p:txBody>
          <a:bodyPr/>
          <a:lstStyle/>
          <a:p>
            <a:r>
              <a:rPr lang="zh-CN" altLang="en-US" b="1" smtClean="0"/>
              <a:t>法定假日</a:t>
            </a:r>
            <a:r>
              <a:rPr lang="en-US" altLang="zh-CN" b="1" smtClean="0"/>
              <a:t>11</a:t>
            </a:r>
            <a:r>
              <a:rPr lang="zh-CN" altLang="en-US" b="1" smtClean="0"/>
              <a:t>天：</a:t>
            </a:r>
            <a:r>
              <a:rPr lang="zh-CN" altLang="en-US" smtClean="0"/>
              <a:t>元旦放假</a:t>
            </a:r>
            <a:r>
              <a:rPr lang="en-US" altLang="zh-CN" smtClean="0"/>
              <a:t>1</a:t>
            </a:r>
            <a:r>
              <a:rPr lang="zh-CN" altLang="en-US" smtClean="0"/>
              <a:t>天；春节放假</a:t>
            </a:r>
            <a:r>
              <a:rPr lang="en-US" altLang="zh-CN" smtClean="0"/>
              <a:t>3</a:t>
            </a:r>
            <a:r>
              <a:rPr lang="zh-CN" altLang="en-US" smtClean="0"/>
              <a:t>天（正月初一调整为除夕）；“五一”国际劳动节</a:t>
            </a:r>
            <a:r>
              <a:rPr lang="en-US" altLang="zh-CN" smtClean="0"/>
              <a:t>1</a:t>
            </a:r>
            <a:r>
              <a:rPr lang="zh-CN" altLang="en-US" smtClean="0"/>
              <a:t>天；“十一”国庆节放假</a:t>
            </a:r>
            <a:r>
              <a:rPr lang="en-US" altLang="zh-CN" smtClean="0"/>
              <a:t>3</a:t>
            </a:r>
            <a:r>
              <a:rPr lang="zh-CN" altLang="en-US" smtClean="0"/>
              <a:t>天；清明节、端午节、中秋节各放假</a:t>
            </a:r>
            <a:r>
              <a:rPr lang="en-US" altLang="zh-CN" smtClean="0"/>
              <a:t>1</a:t>
            </a:r>
            <a:r>
              <a:rPr lang="zh-CN" altLang="en-US" smtClean="0"/>
              <a:t>天（农历节日如遇闰月，以第一个月为休假日</a:t>
            </a:r>
            <a:r>
              <a:rPr lang="en-US" altLang="zh-CN" smtClean="0"/>
              <a:t>)</a:t>
            </a:r>
            <a:r>
              <a:rPr lang="zh-CN" altLang="en-US" smtClean="0"/>
              <a:t>；</a:t>
            </a:r>
          </a:p>
          <a:p>
            <a:r>
              <a:rPr lang="zh-CN" altLang="en-US" smtClean="0"/>
              <a:t>产假</a:t>
            </a:r>
            <a:r>
              <a:rPr lang="en-US" altLang="zh-CN" smtClean="0"/>
              <a:t>98</a:t>
            </a:r>
            <a:r>
              <a:rPr lang="zh-CN" altLang="en-US" smtClean="0"/>
              <a:t>天；病假薪资为基本工资的</a:t>
            </a:r>
            <a:r>
              <a:rPr lang="en-US" altLang="zh-CN" smtClean="0"/>
              <a:t>60%</a:t>
            </a:r>
            <a:r>
              <a:rPr lang="zh-CN" altLang="en-US" smtClean="0"/>
              <a:t>（病假在</a:t>
            </a:r>
            <a:r>
              <a:rPr lang="en-US" altLang="zh-CN" smtClean="0"/>
              <a:t>10</a:t>
            </a:r>
            <a:r>
              <a:rPr lang="zh-CN" altLang="en-US" smtClean="0"/>
              <a:t>天以内）；丧假</a:t>
            </a:r>
            <a:r>
              <a:rPr lang="en-US" altLang="zh-CN" smtClean="0"/>
              <a:t>3</a:t>
            </a:r>
            <a:r>
              <a:rPr lang="zh-CN" altLang="en-US" smtClean="0"/>
              <a:t>天全薪（含效益工资）；工伤假全薪（含效益工资）；</a:t>
            </a:r>
          </a:p>
        </p:txBody>
      </p:sp>
      <p:sp>
        <p:nvSpPr>
          <p:cNvPr id="77828" name="灯片编号占位符 3"/>
          <p:cNvSpPr>
            <a:spLocks noGrp="1"/>
          </p:cNvSpPr>
          <p:nvPr>
            <p:ph type="sldNum" sz="quarter" idx="5"/>
          </p:nvPr>
        </p:nvSpPr>
        <p:spPr>
          <a:noFill/>
        </p:spPr>
        <p:txBody>
          <a:bodyPr/>
          <a:lstStyle/>
          <a:p>
            <a:fld id="{781BBC0D-C29A-4C98-911D-50183F918B4C}" type="slidenum">
              <a:rPr lang="en-US" altLang="zh-CN" smtClean="0"/>
              <a:pPr/>
              <a:t>53</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a:noFill/>
          <a:ln/>
        </p:spPr>
        <p:txBody>
          <a:bodyPr/>
          <a:lstStyle/>
          <a:p>
            <a:r>
              <a:rPr lang="zh-CN" altLang="en-US" smtClean="0"/>
              <a:t>酒店每月免费为员工洗涤床上用品：床单、被套各</a:t>
            </a:r>
            <a:r>
              <a:rPr lang="en-US" altLang="zh-CN" smtClean="0"/>
              <a:t>1</a:t>
            </a:r>
            <a:r>
              <a:rPr lang="zh-CN" altLang="en-US" smtClean="0"/>
              <a:t>件；</a:t>
            </a:r>
          </a:p>
        </p:txBody>
      </p:sp>
      <p:sp>
        <p:nvSpPr>
          <p:cNvPr id="78852" name="灯片编号占位符 3"/>
          <p:cNvSpPr>
            <a:spLocks noGrp="1"/>
          </p:cNvSpPr>
          <p:nvPr>
            <p:ph type="sldNum" sz="quarter" idx="5"/>
          </p:nvPr>
        </p:nvSpPr>
        <p:spPr>
          <a:noFill/>
        </p:spPr>
        <p:txBody>
          <a:bodyPr/>
          <a:lstStyle/>
          <a:p>
            <a:fld id="{101A11D2-3E31-4B8A-BE53-EC53F662F24D}" type="slidenum">
              <a:rPr lang="en-US" altLang="zh-CN" smtClean="0"/>
              <a:pPr/>
              <a:t>54</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实习生于第一阶段结束后方可享受员工生日福利；</a:t>
            </a:r>
            <a:endParaRPr lang="zh-CN" altLang="en-US" dirty="0"/>
          </a:p>
        </p:txBody>
      </p:sp>
      <p:sp>
        <p:nvSpPr>
          <p:cNvPr id="4" name="灯片编号占位符 3"/>
          <p:cNvSpPr>
            <a:spLocks noGrp="1"/>
          </p:cNvSpPr>
          <p:nvPr>
            <p:ph type="sldNum" sz="quarter" idx="10"/>
          </p:nvPr>
        </p:nvSpPr>
        <p:spPr/>
        <p:txBody>
          <a:bodyPr/>
          <a:lstStyle/>
          <a:p>
            <a:fld id="{14CB23B1-4B3E-427C-8FDC-F8A8B178D323}" type="slidenum">
              <a:rPr lang="zh-CN" altLang="en-US" smtClean="0"/>
              <a:pPr/>
              <a:t>55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ln/>
        </p:spPr>
        <p:txBody>
          <a:bodyPr/>
          <a:lstStyle/>
          <a:p>
            <a:endParaRPr lang="zh-CN" altLang="en-US" smtClean="0"/>
          </a:p>
        </p:txBody>
      </p:sp>
      <p:sp>
        <p:nvSpPr>
          <p:cNvPr id="79876" name="灯片编号占位符 3"/>
          <p:cNvSpPr>
            <a:spLocks noGrp="1"/>
          </p:cNvSpPr>
          <p:nvPr>
            <p:ph type="sldNum" sz="quarter" idx="5"/>
          </p:nvPr>
        </p:nvSpPr>
        <p:spPr>
          <a:noFill/>
        </p:spPr>
        <p:txBody>
          <a:bodyPr/>
          <a:lstStyle/>
          <a:p>
            <a:fld id="{A39572B0-E364-4E21-8AFE-330154900342}" type="slidenum">
              <a:rPr lang="en-US" altLang="zh-CN" smtClean="0"/>
              <a:pPr/>
              <a:t>65</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a:noFill/>
          <a:ln/>
        </p:spPr>
        <p:txBody>
          <a:bodyPr/>
          <a:lstStyle/>
          <a:p>
            <a:r>
              <a:rPr lang="zh-CN" altLang="en-US" b="1" dirty="0" smtClean="0"/>
              <a:t>服务师岗位技能等级</a:t>
            </a:r>
            <a:r>
              <a:rPr lang="zh-CN" altLang="en-US" dirty="0" smtClean="0"/>
              <a:t>旨在培养岗位技术骨干，培养服务“多面手”（</a:t>
            </a:r>
            <a:r>
              <a:rPr lang="zh-CN" altLang="en-US" u="sng" dirty="0" smtClean="0"/>
              <a:t>员工可跨部门报考多项岗位技能资格，并享受相应补贴）；</a:t>
            </a:r>
            <a:endParaRPr lang="en-US" altLang="zh-CN" u="sng" dirty="0" smtClean="0"/>
          </a:p>
          <a:p>
            <a:r>
              <a:rPr lang="zh-CN" altLang="en-US" b="1" dirty="0" smtClean="0"/>
              <a:t>参考人员资格：</a:t>
            </a:r>
            <a:r>
              <a:rPr lang="zh-CN" altLang="en-US" dirty="0" smtClean="0"/>
              <a:t>已与酒店签订正式劳动合同，且在本酒店或建发旅游集团下属成员酒店服务期满</a:t>
            </a:r>
            <a:r>
              <a:rPr lang="en-US" altLang="zh-CN" dirty="0" smtClean="0"/>
              <a:t>1</a:t>
            </a:r>
            <a:r>
              <a:rPr lang="zh-CN" altLang="en-US" dirty="0" smtClean="0"/>
              <a:t>年的员工；已与酒店签订正式劳动合同，在本酒店服务期满半年，并在建发旅游集团下属成员酒店外的其他星级酒店服务期满</a:t>
            </a:r>
            <a:r>
              <a:rPr lang="en-US" altLang="zh-CN" dirty="0" smtClean="0"/>
              <a:t>1</a:t>
            </a:r>
            <a:r>
              <a:rPr lang="zh-CN" altLang="en-US" dirty="0" smtClean="0"/>
              <a:t>年以上者，且获得本部门经理与人力资源部经理推荐参考的员工；</a:t>
            </a:r>
          </a:p>
          <a:p>
            <a:endParaRPr lang="zh-CN" altLang="en-US" dirty="0" smtClean="0"/>
          </a:p>
        </p:txBody>
      </p:sp>
      <p:sp>
        <p:nvSpPr>
          <p:cNvPr id="80900" name="灯片编号占位符 3"/>
          <p:cNvSpPr>
            <a:spLocks noGrp="1"/>
          </p:cNvSpPr>
          <p:nvPr>
            <p:ph type="sldNum" sz="quarter" idx="5"/>
          </p:nvPr>
        </p:nvSpPr>
        <p:spPr>
          <a:noFill/>
        </p:spPr>
        <p:txBody>
          <a:bodyPr/>
          <a:lstStyle/>
          <a:p>
            <a:fld id="{9081CBB9-108C-4CA9-BE70-97C54B033BE4}" type="slidenum">
              <a:rPr lang="en-US" altLang="zh-CN" smtClean="0"/>
              <a:pPr/>
              <a:t>66</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10000"/>
          </a:bodyPr>
          <a:lstStyle/>
          <a:p>
            <a:pPr>
              <a:lnSpc>
                <a:spcPts val="1600"/>
              </a:lnSpc>
              <a:defRPr/>
            </a:pPr>
            <a:r>
              <a:rPr lang="zh-CN" altLang="en-US" b="1" dirty="0" smtClean="0"/>
              <a:t>管理见习生：</a:t>
            </a:r>
            <a:r>
              <a:rPr lang="zh-CN" altLang="en-US" dirty="0" smtClean="0"/>
              <a:t>指见习酒店领班岗位或部分重要岗位，并具有一定管理潜质的应届本科或大专学历的实习生。 </a:t>
            </a:r>
          </a:p>
          <a:p>
            <a:pPr>
              <a:lnSpc>
                <a:spcPts val="1600"/>
              </a:lnSpc>
              <a:defRPr/>
            </a:pPr>
            <a:r>
              <a:rPr lang="zh-CN" altLang="en-US" b="1" dirty="0" smtClean="0"/>
              <a:t>管理见习生资格要求：</a:t>
            </a:r>
            <a:r>
              <a:rPr lang="en-US" altLang="zh-CN" dirty="0" smtClean="0"/>
              <a:t>1</a:t>
            </a:r>
            <a:r>
              <a:rPr lang="zh-CN" altLang="en-US" dirty="0" smtClean="0"/>
              <a:t>）在我店有过实习经验，表现突出且实习期不少于</a:t>
            </a:r>
            <a:r>
              <a:rPr lang="en-US" altLang="zh-CN" dirty="0" smtClean="0"/>
              <a:t>5</a:t>
            </a:r>
            <a:r>
              <a:rPr lang="zh-CN" altLang="en-US" dirty="0" smtClean="0"/>
              <a:t>个月的返店实习生；</a:t>
            </a:r>
            <a:r>
              <a:rPr lang="en-US" altLang="zh-CN" dirty="0" smtClean="0"/>
              <a:t>2</a:t>
            </a:r>
            <a:r>
              <a:rPr lang="zh-CN" altLang="en-US" dirty="0" smtClean="0"/>
              <a:t>）在我店有过不少于</a:t>
            </a:r>
            <a:r>
              <a:rPr lang="en-US" altLang="zh-CN" dirty="0" smtClean="0"/>
              <a:t>8</a:t>
            </a:r>
            <a:r>
              <a:rPr lang="zh-CN" altLang="en-US" dirty="0" smtClean="0"/>
              <a:t>个月勤工助学经验，表现突出且留店实习的实习生。</a:t>
            </a:r>
          </a:p>
          <a:p>
            <a:pPr>
              <a:lnSpc>
                <a:spcPts val="1600"/>
              </a:lnSpc>
              <a:defRPr/>
            </a:pPr>
            <a:r>
              <a:rPr lang="zh-CN" altLang="en-US" b="1" dirty="0" smtClean="0"/>
              <a:t>管理见习生流程：</a:t>
            </a:r>
            <a:r>
              <a:rPr lang="zh-CN" altLang="en-US" dirty="0" smtClean="0"/>
              <a:t>管理见习生，由人力资源部牵头，从达到上述资格要求之一的实习生中选拔，并完成以下两个阶段的学习和见习：</a:t>
            </a:r>
          </a:p>
          <a:p>
            <a:pPr>
              <a:lnSpc>
                <a:spcPts val="1600"/>
              </a:lnSpc>
              <a:defRPr/>
            </a:pPr>
            <a:r>
              <a:rPr lang="en-US" altLang="zh-CN" dirty="0" smtClean="0"/>
              <a:t>1</a:t>
            </a:r>
            <a:r>
              <a:rPr lang="zh-CN" altLang="en-US" dirty="0" smtClean="0"/>
              <a:t>）轮岗学习期：不少于</a:t>
            </a:r>
            <a:r>
              <a:rPr lang="en-US" altLang="zh-CN" dirty="0" smtClean="0"/>
              <a:t>2</a:t>
            </a:r>
            <a:r>
              <a:rPr lang="zh-CN" altLang="en-US" dirty="0" smtClean="0"/>
              <a:t>个月的部门内多个岗位的轮岗学习（</a:t>
            </a:r>
            <a:r>
              <a:rPr lang="en-US" altLang="zh-CN" dirty="0" smtClean="0"/>
              <a:t>A</a:t>
            </a:r>
            <a:r>
              <a:rPr lang="zh-CN" altLang="en-US" dirty="0" smtClean="0"/>
              <a:t>、由人力资源部与拟见习的部门沟通并做出相应岗位安排后，由部门提交部门内多个岗位的学习培训大纲报人力资源部审核后执行。学习培训大纲包括岗位轮岗学习安排、学习效果评估等；</a:t>
            </a:r>
            <a:r>
              <a:rPr lang="en-US" altLang="zh-CN" dirty="0" smtClean="0"/>
              <a:t>B</a:t>
            </a:r>
            <a:r>
              <a:rPr lang="zh-CN" altLang="en-US" dirty="0" smtClean="0"/>
              <a:t>、提供见习岗位的部门应指定专人带岗辅导，并跟踪培训、记录。同时管理见习生完成培训后，需提交相应的轮岗学习报告，并由提供见习岗位的部门和人力资源部共同对其轮岗学习过程进行评估，向管理见习生提供明确的反馈意见）；</a:t>
            </a:r>
          </a:p>
          <a:p>
            <a:pPr>
              <a:lnSpc>
                <a:spcPts val="1600"/>
              </a:lnSpc>
              <a:defRPr/>
            </a:pPr>
            <a:r>
              <a:rPr lang="en-US" altLang="zh-CN" dirty="0" smtClean="0"/>
              <a:t>2</a:t>
            </a:r>
            <a:r>
              <a:rPr lang="zh-CN" altLang="en-US" dirty="0" smtClean="0"/>
              <a:t>）见习期：</a:t>
            </a:r>
            <a:r>
              <a:rPr lang="en-US" altLang="zh-CN" dirty="0" smtClean="0"/>
              <a:t>3</a:t>
            </a:r>
            <a:r>
              <a:rPr lang="zh-CN" altLang="en-US" dirty="0" smtClean="0"/>
              <a:t>个月（评估合格后，管理见习生直接见习领班岗位或部分重要岗位。见习管理岗位具体管理流程同上述“通过竞聘制度上岗或聘用上岗的管理干部见习流程”）；</a:t>
            </a:r>
          </a:p>
        </p:txBody>
      </p:sp>
      <p:sp>
        <p:nvSpPr>
          <p:cNvPr id="81924" name="灯片编号占位符 3"/>
          <p:cNvSpPr>
            <a:spLocks noGrp="1"/>
          </p:cNvSpPr>
          <p:nvPr>
            <p:ph type="sldNum" sz="quarter" idx="5"/>
          </p:nvPr>
        </p:nvSpPr>
        <p:spPr>
          <a:noFill/>
        </p:spPr>
        <p:txBody>
          <a:bodyPr/>
          <a:lstStyle/>
          <a:p>
            <a:fld id="{FB58C570-7E46-4BF2-8BFB-A397DA8A5705}" type="slidenum">
              <a:rPr lang="en-US" altLang="zh-CN" smtClean="0"/>
              <a:pPr/>
              <a:t>68</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p:sp>
      <p:sp>
        <p:nvSpPr>
          <p:cNvPr id="82947" name="备注占位符 2"/>
          <p:cNvSpPr>
            <a:spLocks noGrp="1"/>
          </p:cNvSpPr>
          <p:nvPr>
            <p:ph type="body" idx="1"/>
          </p:nvPr>
        </p:nvSpPr>
        <p:spPr>
          <a:noFill/>
          <a:ln/>
        </p:spPr>
        <p:txBody>
          <a:bodyPr/>
          <a:lstStyle/>
          <a:p>
            <a:r>
              <a:rPr lang="zh-CN" altLang="en-US" smtClean="0"/>
              <a:t>为了建立符合酒店发展要求的管理人员选用和培养机制，造就一支精通业务、善于管理的人才梯队，为酒店的发展提供坚实的人力资源支持。入库对象：</a:t>
            </a:r>
            <a:r>
              <a:rPr lang="en-US" altLang="zh-CN" smtClean="0"/>
              <a:t>1</a:t>
            </a:r>
            <a:r>
              <a:rPr lang="zh-CN" altLang="en-US" smtClean="0"/>
              <a:t>、各部门中、基层管理岗位的后备人员；</a:t>
            </a:r>
            <a:r>
              <a:rPr lang="en-US" altLang="zh-CN" smtClean="0"/>
              <a:t>2</a:t>
            </a:r>
            <a:r>
              <a:rPr lang="zh-CN" altLang="en-US" smtClean="0"/>
              <a:t>、各部门核心专业岗位的后备人员；入库人员基本条件：</a:t>
            </a:r>
            <a:r>
              <a:rPr lang="en-US" altLang="zh-CN" smtClean="0"/>
              <a:t>1</a:t>
            </a:r>
            <a:r>
              <a:rPr lang="zh-CN" altLang="en-US" smtClean="0"/>
              <a:t>、在本酒店工作或实习的店龄应不少于</a:t>
            </a:r>
            <a:r>
              <a:rPr lang="en-US" altLang="zh-CN" smtClean="0"/>
              <a:t>6</a:t>
            </a:r>
            <a:r>
              <a:rPr lang="zh-CN" altLang="en-US" smtClean="0"/>
              <a:t>个月；</a:t>
            </a:r>
            <a:r>
              <a:rPr lang="en-US" altLang="zh-CN" smtClean="0"/>
              <a:t>2</a:t>
            </a:r>
            <a:r>
              <a:rPr lang="zh-CN" altLang="en-US" smtClean="0"/>
              <a:t>、入库前半年的评估成绩在</a:t>
            </a:r>
            <a:r>
              <a:rPr lang="en-US" altLang="zh-CN" smtClean="0"/>
              <a:t>3.5</a:t>
            </a:r>
            <a:r>
              <a:rPr lang="zh-CN" altLang="en-US" smtClean="0"/>
              <a:t>分以上；</a:t>
            </a:r>
            <a:r>
              <a:rPr lang="en-US" altLang="zh-CN" smtClean="0"/>
              <a:t>3</a:t>
            </a:r>
            <a:r>
              <a:rPr lang="zh-CN" altLang="en-US" smtClean="0"/>
              <a:t>、符合酒店岗位任职标准要求，包括学历</a:t>
            </a:r>
            <a:r>
              <a:rPr lang="en-US" altLang="zh-CN" smtClean="0"/>
              <a:t>/</a:t>
            </a:r>
            <a:r>
              <a:rPr lang="zh-CN" altLang="en-US" smtClean="0"/>
              <a:t>英语</a:t>
            </a:r>
            <a:r>
              <a:rPr lang="en-US" altLang="zh-CN" smtClean="0"/>
              <a:t>/</a:t>
            </a:r>
            <a:r>
              <a:rPr lang="zh-CN" altLang="en-US" smtClean="0"/>
              <a:t>工作经验</a:t>
            </a:r>
            <a:r>
              <a:rPr lang="en-US" altLang="zh-CN" smtClean="0"/>
              <a:t>/</a:t>
            </a:r>
            <a:r>
              <a:rPr lang="zh-CN" altLang="en-US" smtClean="0"/>
              <a:t>职称；</a:t>
            </a:r>
          </a:p>
        </p:txBody>
      </p:sp>
      <p:sp>
        <p:nvSpPr>
          <p:cNvPr id="82948" name="灯片编号占位符 3"/>
          <p:cNvSpPr>
            <a:spLocks noGrp="1"/>
          </p:cNvSpPr>
          <p:nvPr>
            <p:ph type="sldNum" sz="quarter" idx="5"/>
          </p:nvPr>
        </p:nvSpPr>
        <p:spPr>
          <a:noFill/>
        </p:spPr>
        <p:txBody>
          <a:bodyPr/>
          <a:lstStyle/>
          <a:p>
            <a:fld id="{572E2A88-4CC4-43E0-B534-59AE18A2B95D}" type="slidenum">
              <a:rPr lang="en-US" altLang="zh-CN" smtClean="0"/>
              <a:pPr/>
              <a:t>70</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a:noFill/>
          <a:ln/>
        </p:spPr>
        <p:txBody>
          <a:bodyPr anchor="t"/>
          <a:lstStyle/>
          <a:p>
            <a:pPr eaLnBrk="1" hangingPunct="1">
              <a:lnSpc>
                <a:spcPct val="150000"/>
              </a:lnSpc>
            </a:pPr>
            <a:r>
              <a:rPr lang="zh-CN" altLang="en-US" dirty="0" smtClean="0">
                <a:solidFill>
                  <a:srgbClr val="000099"/>
                </a:solidFill>
                <a:latin typeface="楷体_GB2312" pitchFamily="49" charset="-122"/>
                <a:ea typeface="楷体_GB2312" pitchFamily="49" charset="-122"/>
              </a:rPr>
              <a:t>创建于</a:t>
            </a:r>
            <a:r>
              <a:rPr lang="en-US" altLang="zh-CN" dirty="0" smtClean="0">
                <a:solidFill>
                  <a:srgbClr val="000099"/>
                </a:solidFill>
                <a:latin typeface="楷体_GB2312" pitchFamily="49" charset="-122"/>
                <a:ea typeface="楷体_GB2312" pitchFamily="49" charset="-122"/>
              </a:rPr>
              <a:t>2003</a:t>
            </a:r>
            <a:r>
              <a:rPr lang="zh-CN" altLang="en-US" dirty="0" smtClean="0">
                <a:solidFill>
                  <a:srgbClr val="000099"/>
                </a:solidFill>
                <a:latin typeface="楷体_GB2312" pitchFamily="49" charset="-122"/>
                <a:ea typeface="楷体_GB2312" pitchFamily="49" charset="-122"/>
              </a:rPr>
              <a:t>年，从事饭店、旅行社、旅游交通等旅游业的开发、经营和管理，是福建省旅游行业的龙头。集团共有一家国际旅行社，</a:t>
            </a:r>
            <a:r>
              <a:rPr lang="en-US" altLang="zh-CN" dirty="0" smtClean="0">
                <a:solidFill>
                  <a:srgbClr val="000099"/>
                </a:solidFill>
                <a:latin typeface="楷体_GB2312" pitchFamily="49" charset="-122"/>
                <a:ea typeface="楷体_GB2312" pitchFamily="49" charset="-122"/>
              </a:rPr>
              <a:t>14</a:t>
            </a:r>
            <a:r>
              <a:rPr lang="zh-CN" altLang="en-US" smtClean="0">
                <a:solidFill>
                  <a:srgbClr val="000099"/>
                </a:solidFill>
                <a:latin typeface="楷体_GB2312" pitchFamily="49" charset="-122"/>
                <a:ea typeface="楷体_GB2312" pitchFamily="49" charset="-122"/>
              </a:rPr>
              <a:t>家</a:t>
            </a:r>
            <a:r>
              <a:rPr lang="zh-CN" altLang="en-US" dirty="0" smtClean="0">
                <a:solidFill>
                  <a:srgbClr val="000099"/>
                </a:solidFill>
                <a:latin typeface="楷体_GB2312" pitchFamily="49" charset="-122"/>
                <a:ea typeface="楷体_GB2312" pitchFamily="49" charset="-122"/>
              </a:rPr>
              <a:t>酒店和一家出租汽车公司，共管理客房超过</a:t>
            </a:r>
            <a:r>
              <a:rPr lang="en-US" altLang="zh-CN" dirty="0" smtClean="0">
                <a:solidFill>
                  <a:srgbClr val="000099"/>
                </a:solidFill>
                <a:latin typeface="楷体_GB2312" pitchFamily="49" charset="-122"/>
                <a:ea typeface="楷体_GB2312" pitchFamily="49" charset="-122"/>
              </a:rPr>
              <a:t>2500</a:t>
            </a:r>
            <a:r>
              <a:rPr lang="zh-CN" altLang="en-US" dirty="0" smtClean="0">
                <a:solidFill>
                  <a:srgbClr val="000099"/>
                </a:solidFill>
                <a:latin typeface="楷体_GB2312" pitchFamily="49" charset="-122"/>
                <a:ea typeface="楷体_GB2312" pitchFamily="49" charset="-122"/>
              </a:rPr>
              <a:t>间套；</a:t>
            </a:r>
          </a:p>
          <a:p>
            <a:endParaRPr lang="zh-CN" altLang="en-US" dirty="0" smtClean="0"/>
          </a:p>
        </p:txBody>
      </p:sp>
      <p:sp>
        <p:nvSpPr>
          <p:cNvPr id="6758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83C552A-3622-453F-A4C1-8AE3E6653126}" type="slidenum">
              <a:rPr lang="en-US" altLang="zh-CN" sz="1200" b="0">
                <a:ea typeface="宋体" pitchFamily="2" charset="-122"/>
              </a:rPr>
              <a:pPr algn="r"/>
              <a:t>3</a:t>
            </a:fld>
            <a:endParaRPr lang="en-US" altLang="zh-CN" sz="1200" b="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4CB23B1-4B3E-427C-8FDC-F8A8B178D323}" type="slidenum">
              <a:rPr lang="zh-CN" altLang="en-US" smtClean="0"/>
              <a:pPr/>
              <a:t>28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p:sp>
      <p:sp>
        <p:nvSpPr>
          <p:cNvPr id="74755" name="备注占位符 2"/>
          <p:cNvSpPr>
            <a:spLocks noGrp="1"/>
          </p:cNvSpPr>
          <p:nvPr>
            <p:ph type="body" idx="1"/>
          </p:nvPr>
        </p:nvSpPr>
        <p:spPr>
          <a:noFill/>
          <a:ln/>
        </p:spPr>
        <p:txBody>
          <a:bodyPr/>
          <a:lstStyle/>
          <a:p>
            <a:r>
              <a:rPr lang="zh-CN" altLang="en-US" dirty="0" smtClean="0"/>
              <a:t>中级考试每年两次进行（</a:t>
            </a:r>
            <a:r>
              <a:rPr lang="en-US" altLang="zh-CN" dirty="0" smtClean="0"/>
              <a:t>6</a:t>
            </a:r>
            <a:r>
              <a:rPr lang="zh-CN" altLang="en-US" dirty="0" smtClean="0"/>
              <a:t>月及</a:t>
            </a:r>
            <a:r>
              <a:rPr lang="en-US" altLang="zh-CN" dirty="0" smtClean="0"/>
              <a:t>12</a:t>
            </a:r>
            <a:r>
              <a:rPr lang="zh-CN" altLang="en-US" dirty="0" smtClean="0"/>
              <a:t>月）；</a:t>
            </a:r>
          </a:p>
        </p:txBody>
      </p:sp>
      <p:sp>
        <p:nvSpPr>
          <p:cNvPr id="74756" name="灯片编号占位符 3"/>
          <p:cNvSpPr>
            <a:spLocks noGrp="1"/>
          </p:cNvSpPr>
          <p:nvPr>
            <p:ph type="sldNum" sz="quarter" idx="5"/>
          </p:nvPr>
        </p:nvSpPr>
        <p:spPr>
          <a:noFill/>
        </p:spPr>
        <p:txBody>
          <a:bodyPr/>
          <a:lstStyle/>
          <a:p>
            <a:fld id="{AEC20846-76F7-4958-9F03-977121055DFA}" type="slidenum">
              <a:rPr lang="en-US" altLang="zh-CN" smtClean="0"/>
              <a:pPr/>
              <a:t>44</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p:sp>
      <p:sp>
        <p:nvSpPr>
          <p:cNvPr id="73731" name="备注占位符 2"/>
          <p:cNvSpPr>
            <a:spLocks noGrp="1"/>
          </p:cNvSpPr>
          <p:nvPr>
            <p:ph type="body" idx="1"/>
          </p:nvPr>
        </p:nvSpPr>
        <p:spPr>
          <a:noFill/>
          <a:ln/>
        </p:spPr>
        <p:txBody>
          <a:bodyPr/>
          <a:lstStyle/>
          <a:p>
            <a:endParaRPr lang="zh-CN" altLang="en-US" smtClean="0"/>
          </a:p>
        </p:txBody>
      </p:sp>
      <p:sp>
        <p:nvSpPr>
          <p:cNvPr id="73732" name="灯片编号占位符 3"/>
          <p:cNvSpPr>
            <a:spLocks noGrp="1"/>
          </p:cNvSpPr>
          <p:nvPr>
            <p:ph type="sldNum" sz="quarter" idx="5"/>
          </p:nvPr>
        </p:nvSpPr>
        <p:spPr>
          <a:noFill/>
        </p:spPr>
        <p:txBody>
          <a:bodyPr/>
          <a:lstStyle/>
          <a:p>
            <a:fld id="{9CB6CB21-9E5D-4FD6-A025-1A8D4EAB76F8}" type="slidenum">
              <a:rPr lang="en-US" altLang="zh-CN" smtClean="0"/>
              <a:pPr/>
              <a:t>45</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p:sp>
      <p:sp>
        <p:nvSpPr>
          <p:cNvPr id="74755" name="备注占位符 2"/>
          <p:cNvSpPr>
            <a:spLocks noGrp="1"/>
          </p:cNvSpPr>
          <p:nvPr>
            <p:ph type="body" idx="1"/>
          </p:nvPr>
        </p:nvSpPr>
        <p:spPr>
          <a:noFill/>
          <a:ln/>
        </p:spPr>
        <p:txBody>
          <a:bodyPr/>
          <a:lstStyle/>
          <a:p>
            <a:r>
              <a:rPr lang="zh-CN" altLang="en-US" smtClean="0"/>
              <a:t>中级考试每年两次进行（</a:t>
            </a:r>
            <a:r>
              <a:rPr lang="en-US" altLang="zh-CN" smtClean="0"/>
              <a:t>6</a:t>
            </a:r>
            <a:r>
              <a:rPr lang="zh-CN" altLang="en-US" smtClean="0"/>
              <a:t>月及</a:t>
            </a:r>
            <a:r>
              <a:rPr lang="en-US" altLang="zh-CN" smtClean="0"/>
              <a:t>12</a:t>
            </a:r>
            <a:r>
              <a:rPr lang="zh-CN" altLang="en-US" smtClean="0"/>
              <a:t>月）；</a:t>
            </a:r>
          </a:p>
        </p:txBody>
      </p:sp>
      <p:sp>
        <p:nvSpPr>
          <p:cNvPr id="74756" name="灯片编号占位符 3"/>
          <p:cNvSpPr>
            <a:spLocks noGrp="1"/>
          </p:cNvSpPr>
          <p:nvPr>
            <p:ph type="sldNum" sz="quarter" idx="5"/>
          </p:nvPr>
        </p:nvSpPr>
        <p:spPr>
          <a:noFill/>
        </p:spPr>
        <p:txBody>
          <a:bodyPr/>
          <a:lstStyle/>
          <a:p>
            <a:fld id="{AEC20846-76F7-4958-9F03-977121055DFA}" type="slidenum">
              <a:rPr lang="en-US" altLang="zh-CN" smtClean="0"/>
              <a:pPr/>
              <a:t>46</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a:ln/>
        </p:spPr>
        <p:txBody>
          <a:bodyPr/>
          <a:lstStyle/>
          <a:p>
            <a:pPr>
              <a:spcBef>
                <a:spcPct val="0"/>
              </a:spcBef>
            </a:pPr>
            <a:r>
              <a:rPr lang="zh-CN" altLang="en-US" sz="3200" b="1" smtClean="0">
                <a:solidFill>
                  <a:srgbClr val="0000FF"/>
                </a:solidFill>
                <a:latin typeface="微软雅黑" pitchFamily="34" charset="-122"/>
                <a:ea typeface="微软雅黑" pitchFamily="34" charset="-122"/>
              </a:rPr>
              <a:t>用餐补贴标准：</a:t>
            </a:r>
            <a:r>
              <a:rPr lang="en-US" altLang="zh-CN" sz="3200" smtClean="0">
                <a:solidFill>
                  <a:srgbClr val="0000FF"/>
                </a:solidFill>
                <a:latin typeface="微软雅黑" pitchFamily="34" charset="-122"/>
                <a:ea typeface="微软雅黑" pitchFamily="34" charset="-122"/>
              </a:rPr>
              <a:t>1</a:t>
            </a:r>
            <a:r>
              <a:rPr lang="zh-CN" altLang="en-US" sz="3200" smtClean="0">
                <a:solidFill>
                  <a:srgbClr val="0000FF"/>
                </a:solidFill>
                <a:latin typeface="微软雅黑" pitchFamily="34" charset="-122"/>
                <a:ea typeface="微软雅黑" pitchFamily="34" charset="-122"/>
              </a:rPr>
              <a:t>、一个月休息</a:t>
            </a:r>
            <a:r>
              <a:rPr lang="en-US" altLang="zh-CN" sz="3200" smtClean="0">
                <a:solidFill>
                  <a:srgbClr val="0000FF"/>
                </a:solidFill>
                <a:latin typeface="微软雅黑" pitchFamily="34" charset="-122"/>
                <a:ea typeface="微软雅黑" pitchFamily="34" charset="-122"/>
              </a:rPr>
              <a:t>4</a:t>
            </a:r>
            <a:r>
              <a:rPr lang="zh-CN" altLang="en-US" sz="3200" smtClean="0">
                <a:solidFill>
                  <a:srgbClr val="0000FF"/>
                </a:solidFill>
                <a:latin typeface="微软雅黑" pitchFamily="34" charset="-122"/>
                <a:ea typeface="微软雅黑" pitchFamily="34" charset="-122"/>
              </a:rPr>
              <a:t>天补贴</a:t>
            </a:r>
            <a:r>
              <a:rPr lang="en-US" altLang="zh-CN" sz="3200" smtClean="0">
                <a:solidFill>
                  <a:srgbClr val="0000FF"/>
                </a:solidFill>
                <a:latin typeface="微软雅黑" pitchFamily="34" charset="-122"/>
                <a:ea typeface="微软雅黑" pitchFamily="34" charset="-122"/>
              </a:rPr>
              <a:t>330</a:t>
            </a:r>
            <a:r>
              <a:rPr lang="zh-CN" altLang="en-US" sz="3200" smtClean="0">
                <a:solidFill>
                  <a:srgbClr val="0000FF"/>
                </a:solidFill>
                <a:latin typeface="微软雅黑" pitchFamily="34" charset="-122"/>
                <a:ea typeface="微软雅黑" pitchFamily="34" charset="-122"/>
              </a:rPr>
              <a:t>元；</a:t>
            </a:r>
            <a:r>
              <a:rPr lang="en-US" altLang="zh-CN" sz="3200" smtClean="0">
                <a:solidFill>
                  <a:srgbClr val="0000FF"/>
                </a:solidFill>
                <a:latin typeface="微软雅黑" pitchFamily="34" charset="-122"/>
                <a:ea typeface="微软雅黑" pitchFamily="34" charset="-122"/>
              </a:rPr>
              <a:t>2</a:t>
            </a:r>
            <a:r>
              <a:rPr lang="zh-CN" altLang="en-US" sz="3200" smtClean="0">
                <a:solidFill>
                  <a:srgbClr val="0000FF"/>
                </a:solidFill>
                <a:latin typeface="微软雅黑" pitchFamily="34" charset="-122"/>
                <a:ea typeface="微软雅黑" pitchFamily="34" charset="-122"/>
              </a:rPr>
              <a:t>、休息</a:t>
            </a:r>
            <a:r>
              <a:rPr lang="en-US" altLang="zh-CN" sz="3200" smtClean="0">
                <a:solidFill>
                  <a:srgbClr val="0000FF"/>
                </a:solidFill>
                <a:latin typeface="微软雅黑" pitchFamily="34" charset="-122"/>
                <a:ea typeface="微软雅黑" pitchFamily="34" charset="-122"/>
              </a:rPr>
              <a:t>4-8</a:t>
            </a:r>
            <a:r>
              <a:rPr lang="zh-CN" altLang="en-US" sz="3200" smtClean="0">
                <a:solidFill>
                  <a:srgbClr val="0000FF"/>
                </a:solidFill>
                <a:latin typeface="微软雅黑" pitchFamily="34" charset="-122"/>
                <a:ea typeface="微软雅黑" pitchFamily="34" charset="-122"/>
              </a:rPr>
              <a:t>天补贴</a:t>
            </a:r>
            <a:r>
              <a:rPr lang="en-US" altLang="zh-CN" sz="3200" smtClean="0">
                <a:solidFill>
                  <a:srgbClr val="0000FF"/>
                </a:solidFill>
                <a:latin typeface="微软雅黑" pitchFamily="34" charset="-122"/>
                <a:ea typeface="微软雅黑" pitchFamily="34" charset="-122"/>
              </a:rPr>
              <a:t>300</a:t>
            </a:r>
            <a:r>
              <a:rPr lang="zh-CN" altLang="en-US" sz="3200" smtClean="0">
                <a:solidFill>
                  <a:srgbClr val="0000FF"/>
                </a:solidFill>
                <a:latin typeface="微软雅黑" pitchFamily="34" charset="-122"/>
                <a:ea typeface="微软雅黑" pitchFamily="34" charset="-122"/>
              </a:rPr>
              <a:t>元；</a:t>
            </a:r>
            <a:r>
              <a:rPr lang="en-US" altLang="zh-CN" sz="3200" smtClean="0">
                <a:solidFill>
                  <a:srgbClr val="0000FF"/>
                </a:solidFill>
                <a:latin typeface="微软雅黑" pitchFamily="34" charset="-122"/>
                <a:ea typeface="微软雅黑" pitchFamily="34" charset="-122"/>
              </a:rPr>
              <a:t>3</a:t>
            </a:r>
            <a:r>
              <a:rPr lang="zh-CN" altLang="en-US" sz="3200" smtClean="0">
                <a:solidFill>
                  <a:srgbClr val="0000FF"/>
                </a:solidFill>
                <a:latin typeface="微软雅黑" pitchFamily="34" charset="-122"/>
                <a:ea typeface="微软雅黑" pitchFamily="34" charset="-122"/>
              </a:rPr>
              <a:t>、休息</a:t>
            </a:r>
            <a:r>
              <a:rPr lang="en-US" altLang="zh-CN" sz="3200" smtClean="0">
                <a:solidFill>
                  <a:srgbClr val="0000FF"/>
                </a:solidFill>
                <a:latin typeface="微软雅黑" pitchFamily="34" charset="-122"/>
                <a:ea typeface="微软雅黑" pitchFamily="34" charset="-122"/>
              </a:rPr>
              <a:t>8</a:t>
            </a:r>
            <a:r>
              <a:rPr lang="zh-CN" altLang="en-US" sz="3200" smtClean="0">
                <a:solidFill>
                  <a:srgbClr val="0000FF"/>
                </a:solidFill>
                <a:latin typeface="微软雅黑" pitchFamily="34" charset="-122"/>
                <a:ea typeface="微软雅黑" pitchFamily="34" charset="-122"/>
              </a:rPr>
              <a:t>天补贴</a:t>
            </a:r>
            <a:r>
              <a:rPr lang="en-US" altLang="zh-CN" sz="3200" smtClean="0">
                <a:solidFill>
                  <a:srgbClr val="0000FF"/>
                </a:solidFill>
                <a:latin typeface="微软雅黑" pitchFamily="34" charset="-122"/>
                <a:ea typeface="微软雅黑" pitchFamily="34" charset="-122"/>
              </a:rPr>
              <a:t>250</a:t>
            </a:r>
            <a:r>
              <a:rPr lang="zh-CN" altLang="en-US" sz="3200" smtClean="0">
                <a:solidFill>
                  <a:srgbClr val="0000FF"/>
                </a:solidFill>
                <a:latin typeface="微软雅黑" pitchFamily="34" charset="-122"/>
                <a:ea typeface="微软雅黑" pitchFamily="34" charset="-122"/>
              </a:rPr>
              <a:t>元；</a:t>
            </a:r>
          </a:p>
        </p:txBody>
      </p:sp>
      <p:sp>
        <p:nvSpPr>
          <p:cNvPr id="69636" name="灯片编号占位符 3"/>
          <p:cNvSpPr>
            <a:spLocks noGrp="1"/>
          </p:cNvSpPr>
          <p:nvPr>
            <p:ph type="sldNum" sz="quarter" idx="5"/>
          </p:nvPr>
        </p:nvSpPr>
        <p:spPr>
          <a:noFill/>
        </p:spPr>
        <p:txBody>
          <a:bodyPr/>
          <a:lstStyle/>
          <a:p>
            <a:fld id="{255A4FAB-C71F-4A42-879F-4106F64ED533}" type="slidenum">
              <a:rPr lang="en-US" altLang="zh-CN" smtClean="0"/>
              <a:pPr/>
              <a:t>47</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a:noFill/>
          <a:ln/>
        </p:spPr>
        <p:txBody>
          <a:bodyPr/>
          <a:lstStyle/>
          <a:p>
            <a:r>
              <a:rPr lang="zh-CN" altLang="en-US" smtClean="0"/>
              <a:t>每年</a:t>
            </a:r>
            <a:r>
              <a:rPr lang="en-US" altLang="zh-CN" smtClean="0"/>
              <a:t>5-9</a:t>
            </a:r>
            <a:r>
              <a:rPr lang="zh-CN" altLang="en-US" smtClean="0"/>
              <a:t>月发放防暑降温</a:t>
            </a:r>
            <a:r>
              <a:rPr lang="zh-CN" altLang="en-US" smtClean="0">
                <a:solidFill>
                  <a:srgbClr val="0000FF"/>
                </a:solidFill>
                <a:latin typeface="微软雅黑" pitchFamily="34" charset="-122"/>
                <a:ea typeface="微软雅黑" pitchFamily="34" charset="-122"/>
              </a:rPr>
              <a:t>补贴</a:t>
            </a:r>
            <a:r>
              <a:rPr lang="zh-CN" altLang="en-US" smtClean="0"/>
              <a:t>；</a:t>
            </a:r>
          </a:p>
        </p:txBody>
      </p:sp>
      <p:sp>
        <p:nvSpPr>
          <p:cNvPr id="70660" name="灯片编号占位符 3"/>
          <p:cNvSpPr>
            <a:spLocks noGrp="1"/>
          </p:cNvSpPr>
          <p:nvPr>
            <p:ph type="sldNum" sz="quarter" idx="5"/>
          </p:nvPr>
        </p:nvSpPr>
        <p:spPr>
          <a:noFill/>
        </p:spPr>
        <p:txBody>
          <a:bodyPr/>
          <a:lstStyle/>
          <a:p>
            <a:fld id="{DE28DFA7-A9DD-4AC8-8B81-1D8DF8B4E782}" type="slidenum">
              <a:rPr lang="en-US" altLang="zh-CN" smtClean="0"/>
              <a:pPr/>
              <a:t>48</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ln/>
        </p:spPr>
        <p:txBody>
          <a:bodyPr/>
          <a:lstStyle/>
          <a:p>
            <a:r>
              <a:rPr lang="zh-CN" altLang="en-US" smtClean="0"/>
              <a:t>每年</a:t>
            </a:r>
            <a:r>
              <a:rPr lang="en-US" altLang="zh-CN" smtClean="0"/>
              <a:t>5-9</a:t>
            </a:r>
            <a:r>
              <a:rPr lang="zh-CN" altLang="en-US" smtClean="0"/>
              <a:t>月发放防暑降温费；</a:t>
            </a:r>
          </a:p>
        </p:txBody>
      </p:sp>
      <p:sp>
        <p:nvSpPr>
          <p:cNvPr id="71684" name="灯片编号占位符 3"/>
          <p:cNvSpPr>
            <a:spLocks noGrp="1"/>
          </p:cNvSpPr>
          <p:nvPr>
            <p:ph type="sldNum" sz="quarter" idx="5"/>
          </p:nvPr>
        </p:nvSpPr>
        <p:spPr>
          <a:noFill/>
        </p:spPr>
        <p:txBody>
          <a:bodyPr/>
          <a:lstStyle/>
          <a:p>
            <a:fld id="{110AC57B-BD98-46B9-8AA2-8454B42BF7FC}" type="slidenum">
              <a:rPr lang="en-US" altLang="zh-CN" smtClean="0"/>
              <a:pPr/>
              <a:t>49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144FBEC5-EBCC-4507-9CF3-6A28AB726A91}" type="slidenum">
              <a:rPr lang="zh-CN" alt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A88DD79-3140-416C-950A-5F0DCB80F67C}" type="datetimeFigureOut">
              <a:rPr lang="zh-CN" altLang="en-US" smtClean="0"/>
              <a:pPr/>
              <a:t>2016-6-12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BC0EB-5230-4C6E-AC34-417269528B59}" type="slidenum">
              <a:rPr lang="zh-CN" altLang="en-US" smtClean="0"/>
              <a:pPr/>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8DD79-3140-416C-950A-5F0DCB80F67C}" type="datetimeFigureOut">
              <a:rPr lang="zh-CN" altLang="en-US" smtClean="0"/>
              <a:pPr/>
              <a:t>2016-6-12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BC0EB-5230-4C6E-AC34-417269528B5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24314;&#21457;&#37202;&#24215;&#24418;&#35937;&#23459;&#20256;&#29255;2016&#29256;.mp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_MG_3426改(1).jpg"/>
          <p:cNvPicPr>
            <a:picLocks noChangeAspect="1"/>
          </p:cNvPicPr>
          <p:nvPr/>
        </p:nvPicPr>
        <p:blipFill>
          <a:blip r:embed="rId2" cstate="print"/>
          <a:stretch>
            <a:fillRect/>
          </a:stretch>
        </p:blipFill>
        <p:spPr>
          <a:xfrm>
            <a:off x="2428860" y="0"/>
            <a:ext cx="6715172" cy="6858000"/>
          </a:xfrm>
          <a:prstGeom prst="rect">
            <a:avLst/>
          </a:prstGeom>
        </p:spPr>
      </p:pic>
      <p:pic>
        <p:nvPicPr>
          <p:cNvPr id="3" name="图片 2" descr="泉悦 New Logo.jpg"/>
          <p:cNvPicPr>
            <a:picLocks noChangeAspect="1"/>
          </p:cNvPicPr>
          <p:nvPr/>
        </p:nvPicPr>
        <p:blipFill>
          <a:blip r:embed="rId3" cstate="print"/>
          <a:stretch>
            <a:fillRect/>
          </a:stretch>
        </p:blipFill>
        <p:spPr>
          <a:xfrm>
            <a:off x="428596" y="285728"/>
            <a:ext cx="1229863" cy="1251592"/>
          </a:xfrm>
          <a:prstGeom prst="rect">
            <a:avLst/>
          </a:prstGeom>
        </p:spPr>
      </p:pic>
      <p:sp>
        <p:nvSpPr>
          <p:cNvPr id="4" name="TextBox 17"/>
          <p:cNvSpPr txBox="1">
            <a:spLocks noChangeArrowheads="1"/>
          </p:cNvSpPr>
          <p:nvPr/>
        </p:nvSpPr>
        <p:spPr bwMode="auto">
          <a:xfrm>
            <a:off x="571480" y="1698390"/>
            <a:ext cx="1071562" cy="5262979"/>
          </a:xfrm>
          <a:prstGeom prst="rect">
            <a:avLst/>
          </a:prstGeom>
          <a:noFill/>
          <a:ln w="9525">
            <a:noFill/>
            <a:miter lim="800000"/>
            <a:headEnd/>
            <a:tailEnd/>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泉</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州</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悦</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华</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酒</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r>
              <a:rPr lang="zh-CN" altLang="en-US"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rPr>
              <a:t>店</a:t>
            </a:r>
            <a:endParaRPr lang="en-US" altLang="zh-CN" sz="4200" b="1" spc="50" dirty="0" smtClean="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a:p>
            <a:pPr algn="ctr"/>
            <a:endParaRPr lang="en-US" altLang="zh-CN" sz="4200" b="1" spc="50" dirty="0">
              <a:ln w="11430"/>
              <a:solidFill>
                <a:schemeClr val="tx2">
                  <a:lumMod val="75000"/>
                </a:schemeClr>
              </a:solidFill>
              <a:effectLst>
                <a:outerShdw blurRad="76200" dist="50800" dir="5400000" algn="tl" rotWithShape="0">
                  <a:srgbClr val="000000">
                    <a:alpha val="65000"/>
                  </a:srgbClr>
                </a:outerShdw>
              </a:effectLst>
              <a:latin typeface="微软雅黑" pitchFamily="34" charset="-122"/>
              <a:ea typeface="微软雅黑" pitchFamily="34" charset="-122"/>
              <a:cs typeface="Aharoni" pitchFamily="2" charset="-79"/>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453080285677.jpg"/>
          <p:cNvPicPr>
            <a:picLocks noChangeAspect="1"/>
          </p:cNvPicPr>
          <p:nvPr/>
        </p:nvPicPr>
        <p:blipFill>
          <a:blip r:embed="rId2"/>
          <a:stretch>
            <a:fillRect/>
          </a:stretch>
        </p:blipFill>
        <p:spPr>
          <a:xfrm>
            <a:off x="1884521" y="0"/>
            <a:ext cx="5374958" cy="6858000"/>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453080306814.jp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453097015027_副本.jpg"/>
          <p:cNvPicPr>
            <a:picLocks noChangeAspect="1"/>
          </p:cNvPicPr>
          <p:nvPr/>
        </p:nvPicPr>
        <p:blipFill>
          <a:blip r:embed="rId2"/>
          <a:stretch>
            <a:fillRect/>
          </a:stretch>
        </p:blipFill>
        <p:spPr>
          <a:xfrm>
            <a:off x="1671637" y="280987"/>
            <a:ext cx="5800725" cy="6296025"/>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453097018833.jpg"/>
          <p:cNvPicPr>
            <a:picLocks noChangeAspect="1"/>
          </p:cNvPicPr>
          <p:nvPr/>
        </p:nvPicPr>
        <p:blipFill>
          <a:blip r:embed="rId2"/>
          <a:stretch>
            <a:fillRect/>
          </a:stretch>
        </p:blipFill>
        <p:spPr>
          <a:xfrm>
            <a:off x="2643187" y="0"/>
            <a:ext cx="3857625" cy="685800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悦园咖啡厅21600.jpg"/>
          <p:cNvPicPr>
            <a:picLocks noChangeAspect="1"/>
          </p:cNvPicPr>
          <p:nvPr/>
        </p:nvPicPr>
        <p:blipFill>
          <a:blip r:embed="rId2"/>
          <a:stretch>
            <a:fillRect/>
          </a:stretch>
        </p:blipFill>
        <p:spPr>
          <a:xfrm>
            <a:off x="0" y="1714488"/>
            <a:ext cx="9144000" cy="4929222"/>
          </a:xfrm>
          <a:prstGeom prst="rect">
            <a:avLst/>
          </a:prstGeom>
        </p:spPr>
      </p:pic>
      <p:sp>
        <p:nvSpPr>
          <p:cNvPr id="3" name="AutoShape 45"/>
          <p:cNvSpPr>
            <a:spLocks noChangeArrowheads="1"/>
          </p:cNvSpPr>
          <p:nvPr/>
        </p:nvSpPr>
        <p:spPr bwMode="auto">
          <a:xfrm>
            <a:off x="866805" y="214290"/>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我们的工作环境</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美食店.JPG"/>
          <p:cNvPicPr>
            <a:picLocks noChangeAspect="1"/>
          </p:cNvPicPr>
          <p:nvPr/>
        </p:nvPicPr>
        <p:blipFill>
          <a:blip r:embed="rId2" cstate="print"/>
          <a:stretch>
            <a:fillRect/>
          </a:stretch>
        </p:blipFill>
        <p:spPr>
          <a:xfrm>
            <a:off x="0" y="738190"/>
            <a:ext cx="9144000" cy="5262578"/>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中餐包厢2.jpg"/>
          <p:cNvPicPr>
            <a:picLocks noChangeAspect="1"/>
          </p:cNvPicPr>
          <p:nvPr/>
        </p:nvPicPr>
        <p:blipFill>
          <a:blip r:embed="rId2"/>
          <a:stretch>
            <a:fillRect/>
          </a:stretch>
        </p:blipFill>
        <p:spPr>
          <a:xfrm>
            <a:off x="0" y="750454"/>
            <a:ext cx="9144000" cy="5357091"/>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荷风多功能厅会议台型.JPG"/>
          <p:cNvPicPr>
            <a:picLocks noChangeAspect="1"/>
          </p:cNvPicPr>
          <p:nvPr/>
        </p:nvPicPr>
        <p:blipFill>
          <a:blip r:embed="rId2" cstate="print"/>
          <a:stretch>
            <a:fillRect/>
          </a:stretch>
        </p:blipFill>
        <p:spPr>
          <a:xfrm>
            <a:off x="0" y="785794"/>
            <a:ext cx="9144000" cy="5214975"/>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jpg"/>
          <p:cNvPicPr>
            <a:picLocks noChangeAspect="1"/>
          </p:cNvPicPr>
          <p:nvPr/>
        </p:nvPicPr>
        <p:blipFill>
          <a:blip r:embed="rId2"/>
          <a:stretch>
            <a:fillRect/>
          </a:stretch>
        </p:blipFill>
        <p:spPr>
          <a:xfrm>
            <a:off x="0" y="785794"/>
            <a:ext cx="9144000" cy="4929223"/>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五楼会议厅.jpg"/>
          <p:cNvPicPr>
            <a:picLocks noChangeAspect="1"/>
          </p:cNvPicPr>
          <p:nvPr/>
        </p:nvPicPr>
        <p:blipFill>
          <a:blip r:embed="rId2"/>
          <a:stretch>
            <a:fillRect/>
          </a:stretch>
        </p:blipFill>
        <p:spPr>
          <a:xfrm>
            <a:off x="0" y="857232"/>
            <a:ext cx="9144000" cy="5072098"/>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AutoShape 44"/>
          <p:cNvSpPr>
            <a:spLocks noChangeArrowheads="1"/>
          </p:cNvSpPr>
          <p:nvPr/>
        </p:nvSpPr>
        <p:spPr bwMode="auto">
          <a:xfrm>
            <a:off x="4751388" y="2182831"/>
            <a:ext cx="3490912" cy="1871662"/>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r">
              <a:lnSpc>
                <a:spcPts val="3000"/>
              </a:lnSpc>
              <a:defRPr/>
            </a:pPr>
            <a:r>
              <a:rPr lang="zh-CN" altLang="en-US" dirty="0">
                <a:solidFill>
                  <a:schemeClr val="bg1"/>
                </a:solidFill>
                <a:latin typeface="微软雅黑" pitchFamily="34" charset="-122"/>
                <a:ea typeface="微软雅黑" pitchFamily="34" charset="-122"/>
              </a:rPr>
              <a:t>      注册</a:t>
            </a:r>
            <a:r>
              <a:rPr lang="zh-CN" altLang="en-US" dirty="0" smtClean="0">
                <a:solidFill>
                  <a:schemeClr val="bg1"/>
                </a:solidFill>
                <a:latin typeface="微软雅黑" pitchFamily="34" charset="-122"/>
                <a:ea typeface="微软雅黑" pitchFamily="34" charset="-122"/>
              </a:rPr>
              <a:t>资本</a:t>
            </a:r>
            <a:r>
              <a:rPr lang="en-US" altLang="zh-CN" b="1" dirty="0" smtClean="0">
                <a:solidFill>
                  <a:schemeClr val="bg1"/>
                </a:solidFill>
                <a:latin typeface="微软雅黑" pitchFamily="34" charset="-122"/>
                <a:ea typeface="微软雅黑" pitchFamily="34" charset="-122"/>
              </a:rPr>
              <a:t>45</a:t>
            </a:r>
            <a:r>
              <a:rPr lang="zh-CN" altLang="en-US" dirty="0" smtClean="0">
                <a:solidFill>
                  <a:schemeClr val="bg1"/>
                </a:solidFill>
                <a:latin typeface="微软雅黑" pitchFamily="34" charset="-122"/>
                <a:ea typeface="微软雅黑" pitchFamily="34" charset="-122"/>
              </a:rPr>
              <a:t>亿</a:t>
            </a:r>
            <a:r>
              <a:rPr lang="zh-CN" altLang="en-US" dirty="0">
                <a:solidFill>
                  <a:schemeClr val="bg1"/>
                </a:solidFill>
                <a:latin typeface="微软雅黑" pitchFamily="34" charset="-122"/>
                <a:ea typeface="微软雅黑" pitchFamily="34" charset="-122"/>
              </a:rPr>
              <a:t>元人民币</a:t>
            </a:r>
            <a:endParaRPr lang="en-US" dirty="0">
              <a:solidFill>
                <a:schemeClr val="bg1"/>
              </a:solidFill>
              <a:latin typeface="微软雅黑" pitchFamily="34" charset="-122"/>
              <a:ea typeface="微软雅黑" pitchFamily="34" charset="-122"/>
            </a:endParaRPr>
          </a:p>
          <a:p>
            <a:pPr algn="r">
              <a:lnSpc>
                <a:spcPts val="3000"/>
              </a:lnSpc>
              <a:defRPr/>
            </a:pPr>
            <a:r>
              <a:rPr lang="en-US" dirty="0">
                <a:solidFill>
                  <a:schemeClr val="bg1"/>
                </a:solidFill>
                <a:latin typeface="微软雅黑" pitchFamily="34" charset="-122"/>
                <a:ea typeface="微软雅黑" pitchFamily="34" charset="-122"/>
              </a:rPr>
              <a:t>      </a:t>
            </a:r>
            <a:r>
              <a:rPr lang="zh-CN" altLang="en-US" dirty="0">
                <a:solidFill>
                  <a:schemeClr val="bg1"/>
                </a:solidFill>
                <a:latin typeface="微软雅黑" pitchFamily="34" charset="-122"/>
                <a:ea typeface="微软雅黑" pitchFamily="34" charset="-122"/>
              </a:rPr>
              <a:t>资产总额</a:t>
            </a:r>
            <a:r>
              <a:rPr lang="zh-CN" altLang="en-US" dirty="0" smtClean="0">
                <a:solidFill>
                  <a:schemeClr val="bg1"/>
                </a:solidFill>
                <a:latin typeface="微软雅黑" pitchFamily="34" charset="-122"/>
                <a:ea typeface="微软雅黑" pitchFamily="34" charset="-122"/>
              </a:rPr>
              <a:t>超过</a:t>
            </a:r>
            <a:r>
              <a:rPr lang="en-US" altLang="zh-CN" b="1" dirty="0" smtClean="0">
                <a:solidFill>
                  <a:schemeClr val="bg1"/>
                </a:solidFill>
                <a:latin typeface="微软雅黑" pitchFamily="34" charset="-122"/>
                <a:ea typeface="微软雅黑" pitchFamily="34" charset="-122"/>
              </a:rPr>
              <a:t>1200</a:t>
            </a:r>
            <a:r>
              <a:rPr lang="zh-CN" altLang="en-US" dirty="0" smtClean="0">
                <a:solidFill>
                  <a:schemeClr val="bg1"/>
                </a:solidFill>
                <a:latin typeface="微软雅黑" pitchFamily="34" charset="-122"/>
                <a:ea typeface="微软雅黑" pitchFamily="34" charset="-122"/>
              </a:rPr>
              <a:t>亿</a:t>
            </a:r>
            <a:r>
              <a:rPr lang="zh-CN" altLang="en-US" dirty="0">
                <a:solidFill>
                  <a:schemeClr val="bg1"/>
                </a:solidFill>
                <a:latin typeface="微软雅黑" pitchFamily="34" charset="-122"/>
                <a:ea typeface="微软雅黑" pitchFamily="34" charset="-122"/>
              </a:rPr>
              <a:t>元</a:t>
            </a:r>
            <a:endParaRPr lang="en-US" dirty="0">
              <a:solidFill>
                <a:schemeClr val="bg1"/>
              </a:solidFill>
              <a:latin typeface="微软雅黑" pitchFamily="34" charset="-122"/>
              <a:ea typeface="微软雅黑" pitchFamily="34" charset="-122"/>
            </a:endParaRPr>
          </a:p>
          <a:p>
            <a:pPr algn="r">
              <a:lnSpc>
                <a:spcPts val="3000"/>
              </a:lnSpc>
              <a:defRPr/>
            </a:pPr>
            <a:r>
              <a:rPr lang="en-US" dirty="0">
                <a:solidFill>
                  <a:schemeClr val="bg1"/>
                </a:solidFill>
                <a:latin typeface="微软雅黑" pitchFamily="34" charset="-122"/>
                <a:ea typeface="微软雅黑" pitchFamily="34" charset="-122"/>
              </a:rPr>
              <a:t>      </a:t>
            </a:r>
            <a:r>
              <a:rPr lang="zh-CN" altLang="en-US" dirty="0">
                <a:solidFill>
                  <a:schemeClr val="bg1"/>
                </a:solidFill>
                <a:latin typeface="微软雅黑" pitchFamily="34" charset="-122"/>
                <a:ea typeface="微软雅黑" pitchFamily="34" charset="-122"/>
              </a:rPr>
              <a:t>年营业收入</a:t>
            </a:r>
            <a:r>
              <a:rPr lang="zh-CN" altLang="en-US" dirty="0" smtClean="0">
                <a:solidFill>
                  <a:schemeClr val="bg1"/>
                </a:solidFill>
                <a:latin typeface="微软雅黑" pitchFamily="34" charset="-122"/>
                <a:ea typeface="微软雅黑" pitchFamily="34" charset="-122"/>
              </a:rPr>
              <a:t>超过</a:t>
            </a:r>
            <a:r>
              <a:rPr lang="en-US" altLang="zh-CN" b="1" dirty="0" smtClean="0">
                <a:solidFill>
                  <a:schemeClr val="bg1"/>
                </a:solidFill>
                <a:latin typeface="微软雅黑" pitchFamily="34" charset="-122"/>
                <a:ea typeface="微软雅黑" pitchFamily="34" charset="-122"/>
              </a:rPr>
              <a:t>1300</a:t>
            </a:r>
            <a:r>
              <a:rPr lang="zh-CN" altLang="en-US" dirty="0" smtClean="0">
                <a:solidFill>
                  <a:schemeClr val="bg1"/>
                </a:solidFill>
                <a:latin typeface="微软雅黑" pitchFamily="34" charset="-122"/>
                <a:ea typeface="微软雅黑" pitchFamily="34" charset="-122"/>
              </a:rPr>
              <a:t>亿</a:t>
            </a:r>
            <a:r>
              <a:rPr lang="zh-CN" altLang="en-US" dirty="0">
                <a:solidFill>
                  <a:schemeClr val="bg1"/>
                </a:solidFill>
                <a:latin typeface="微软雅黑" pitchFamily="34" charset="-122"/>
                <a:ea typeface="微软雅黑" pitchFamily="34" charset="-122"/>
              </a:rPr>
              <a:t>元</a:t>
            </a:r>
            <a:endParaRPr lang="ko-KR" altLang="en-US" dirty="0">
              <a:solidFill>
                <a:schemeClr val="bg1"/>
              </a:solidFill>
              <a:latin typeface="微软雅黑" pitchFamily="34" charset="-122"/>
            </a:endParaRPr>
          </a:p>
        </p:txBody>
      </p:sp>
      <p:sp>
        <p:nvSpPr>
          <p:cNvPr id="9223" name="AutoShape 45"/>
          <p:cNvSpPr>
            <a:spLocks noChangeArrowheads="1"/>
          </p:cNvSpPr>
          <p:nvPr/>
        </p:nvSpPr>
        <p:spPr bwMode="auto">
          <a:xfrm>
            <a:off x="901700" y="2182831"/>
            <a:ext cx="3490913" cy="1871662"/>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2000" dirty="0">
                <a:solidFill>
                  <a:schemeClr val="bg1"/>
                </a:solidFill>
                <a:latin typeface="微软雅黑" pitchFamily="34" charset="-122"/>
                <a:ea typeface="微软雅黑" pitchFamily="34" charset="-122"/>
              </a:rPr>
              <a:t>建发集团</a:t>
            </a:r>
            <a:endParaRPr lang="en-US" altLang="zh-CN" sz="2000" dirty="0">
              <a:solidFill>
                <a:schemeClr val="bg1"/>
              </a:solidFill>
              <a:latin typeface="微软雅黑" pitchFamily="34" charset="-122"/>
              <a:ea typeface="微软雅黑" pitchFamily="34" charset="-122"/>
            </a:endParaRPr>
          </a:p>
          <a:p>
            <a:pPr algn="l">
              <a:lnSpc>
                <a:spcPts val="3500"/>
              </a:lnSpc>
              <a:defRPr/>
            </a:pPr>
            <a:r>
              <a:rPr lang="zh-CN" altLang="en-US" sz="2000" dirty="0">
                <a:solidFill>
                  <a:schemeClr val="bg1"/>
                </a:solidFill>
                <a:latin typeface="微软雅黑" pitchFamily="34" charset="-122"/>
                <a:ea typeface="微软雅黑" pitchFamily="34" charset="-122"/>
              </a:rPr>
              <a:t>大型实业投资企业集团</a:t>
            </a:r>
            <a:endParaRPr lang="ko-KR" altLang="en-US" sz="2000" dirty="0">
              <a:solidFill>
                <a:schemeClr val="bg1"/>
              </a:solidFill>
              <a:latin typeface="微软雅黑" pitchFamily="34" charset="-122"/>
              <a:ea typeface="微软雅黑" pitchFamily="34" charset="-122"/>
            </a:endParaRPr>
          </a:p>
        </p:txBody>
      </p:sp>
      <p:sp>
        <p:nvSpPr>
          <p:cNvPr id="9224" name="AutoShape 47"/>
          <p:cNvSpPr>
            <a:spLocks noChangeArrowheads="1"/>
          </p:cNvSpPr>
          <p:nvPr/>
        </p:nvSpPr>
        <p:spPr bwMode="auto">
          <a:xfrm>
            <a:off x="4751388" y="4200543"/>
            <a:ext cx="3490912" cy="1871663"/>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r">
              <a:lnSpc>
                <a:spcPts val="3500"/>
              </a:lnSpc>
              <a:defRPr/>
            </a:pPr>
            <a:r>
              <a:rPr lang="en-US" altLang="zh-CN" sz="2000" dirty="0" smtClean="0">
                <a:solidFill>
                  <a:schemeClr val="bg1"/>
                </a:solidFill>
                <a:latin typeface="微软雅黑" pitchFamily="34" charset="-122"/>
                <a:ea typeface="微软雅黑" pitchFamily="34" charset="-122"/>
              </a:rPr>
              <a:t>2015</a:t>
            </a:r>
            <a:r>
              <a:rPr lang="zh-CN" altLang="en-US" sz="2000" dirty="0" smtClean="0">
                <a:solidFill>
                  <a:schemeClr val="bg1"/>
                </a:solidFill>
                <a:latin typeface="微软雅黑" pitchFamily="34" charset="-122"/>
                <a:ea typeface="微软雅黑" pitchFamily="34" charset="-122"/>
              </a:rPr>
              <a:t>年</a:t>
            </a:r>
            <a:r>
              <a:rPr lang="zh-CN" altLang="en-US" sz="2000" dirty="0">
                <a:solidFill>
                  <a:schemeClr val="bg1"/>
                </a:solidFill>
                <a:latin typeface="微软雅黑" pitchFamily="34" charset="-122"/>
                <a:ea typeface="微软雅黑" pitchFamily="34" charset="-122"/>
              </a:rPr>
              <a:t>中国企业</a:t>
            </a:r>
            <a:endParaRPr lang="en-US" altLang="zh-CN" sz="2000" dirty="0">
              <a:solidFill>
                <a:schemeClr val="bg1"/>
              </a:solidFill>
              <a:latin typeface="微软雅黑" pitchFamily="34" charset="-122"/>
              <a:ea typeface="微软雅黑" pitchFamily="34" charset="-122"/>
            </a:endParaRPr>
          </a:p>
          <a:p>
            <a:pPr algn="r">
              <a:lnSpc>
                <a:spcPts val="3500"/>
              </a:lnSpc>
              <a:defRPr/>
            </a:pPr>
            <a:r>
              <a:rPr lang="en-US" altLang="zh-CN" sz="2000" dirty="0">
                <a:solidFill>
                  <a:schemeClr val="bg1"/>
                </a:solidFill>
                <a:latin typeface="微软雅黑" pitchFamily="34" charset="-122"/>
                <a:ea typeface="微软雅黑" pitchFamily="34" charset="-122"/>
              </a:rPr>
              <a:t>500</a:t>
            </a:r>
            <a:r>
              <a:rPr lang="zh-CN" altLang="en-US" sz="2000" dirty="0">
                <a:solidFill>
                  <a:schemeClr val="bg1"/>
                </a:solidFill>
                <a:latin typeface="微软雅黑" pitchFamily="34" charset="-122"/>
                <a:ea typeface="微软雅黑" pitchFamily="34" charset="-122"/>
              </a:rPr>
              <a:t>强</a:t>
            </a:r>
            <a:r>
              <a:rPr lang="zh-CN" altLang="en-US" sz="2000" dirty="0" smtClean="0">
                <a:solidFill>
                  <a:schemeClr val="bg1"/>
                </a:solidFill>
                <a:latin typeface="微软雅黑" pitchFamily="34" charset="-122"/>
                <a:ea typeface="微软雅黑" pitchFamily="34" charset="-122"/>
              </a:rPr>
              <a:t>第</a:t>
            </a:r>
            <a:r>
              <a:rPr lang="en-US" altLang="zh-CN" sz="2400" b="1" dirty="0" smtClean="0">
                <a:solidFill>
                  <a:schemeClr val="bg1"/>
                </a:solidFill>
                <a:latin typeface="微软雅黑" pitchFamily="34" charset="-122"/>
                <a:ea typeface="微软雅黑" pitchFamily="34" charset="-122"/>
              </a:rPr>
              <a:t>116</a:t>
            </a:r>
            <a:r>
              <a:rPr lang="zh-CN" altLang="en-US" sz="2000" dirty="0" smtClean="0">
                <a:solidFill>
                  <a:schemeClr val="bg1"/>
                </a:solidFill>
                <a:latin typeface="微软雅黑" pitchFamily="34" charset="-122"/>
                <a:ea typeface="微软雅黑" pitchFamily="34" charset="-122"/>
              </a:rPr>
              <a:t>位</a:t>
            </a:r>
            <a:endParaRPr lang="en-US" altLang="zh-CN" sz="2000" dirty="0">
              <a:solidFill>
                <a:schemeClr val="bg1"/>
              </a:solidFill>
              <a:latin typeface="微软雅黑" pitchFamily="34" charset="-122"/>
              <a:ea typeface="微软雅黑" pitchFamily="34" charset="-122"/>
            </a:endParaRPr>
          </a:p>
          <a:p>
            <a:pPr algn="r">
              <a:lnSpc>
                <a:spcPts val="3500"/>
              </a:lnSpc>
              <a:defRPr/>
            </a:pPr>
            <a:r>
              <a:rPr lang="zh-CN" altLang="en-US" sz="2000" dirty="0">
                <a:solidFill>
                  <a:schemeClr val="bg1"/>
                </a:solidFill>
                <a:latin typeface="微软雅黑" pitchFamily="34" charset="-122"/>
                <a:ea typeface="微软雅黑" pitchFamily="34" charset="-122"/>
              </a:rPr>
              <a:t>福建省企业集团</a:t>
            </a:r>
            <a:r>
              <a:rPr lang="en-US" altLang="zh-CN" sz="2000" dirty="0">
                <a:solidFill>
                  <a:schemeClr val="bg1"/>
                </a:solidFill>
                <a:latin typeface="微软雅黑" pitchFamily="34" charset="-122"/>
                <a:ea typeface="微软雅黑" pitchFamily="34" charset="-122"/>
              </a:rPr>
              <a:t>100</a:t>
            </a:r>
            <a:r>
              <a:rPr lang="zh-CN" altLang="en-US" sz="2000" dirty="0">
                <a:solidFill>
                  <a:schemeClr val="bg1"/>
                </a:solidFill>
                <a:latin typeface="微软雅黑" pitchFamily="34" charset="-122"/>
                <a:ea typeface="微软雅黑" pitchFamily="34" charset="-122"/>
              </a:rPr>
              <a:t>强首位</a:t>
            </a:r>
            <a:endParaRPr lang="en-US" sz="2000" dirty="0">
              <a:solidFill>
                <a:schemeClr val="bg1"/>
              </a:solidFill>
              <a:latin typeface="微软雅黑" pitchFamily="34" charset="-122"/>
              <a:ea typeface="微软雅黑" pitchFamily="34" charset="-122"/>
            </a:endParaRPr>
          </a:p>
        </p:txBody>
      </p:sp>
      <p:sp>
        <p:nvSpPr>
          <p:cNvPr id="9225" name="AutoShape 48"/>
          <p:cNvSpPr>
            <a:spLocks noChangeArrowheads="1"/>
          </p:cNvSpPr>
          <p:nvPr/>
        </p:nvSpPr>
        <p:spPr bwMode="auto">
          <a:xfrm>
            <a:off x="901700" y="4200543"/>
            <a:ext cx="3490913" cy="1871663"/>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2800"/>
              </a:lnSpc>
              <a:defRPr/>
            </a:pPr>
            <a:r>
              <a:rPr lang="zh-CN" altLang="en-US" sz="2000" dirty="0">
                <a:solidFill>
                  <a:schemeClr val="bg1"/>
                </a:solidFill>
                <a:latin typeface="微软雅黑" pitchFamily="34" charset="-122"/>
                <a:ea typeface="微软雅黑" pitchFamily="34" charset="-122"/>
              </a:rPr>
              <a:t>主要业务涵盖：</a:t>
            </a:r>
            <a:endParaRPr lang="en-US" altLang="zh-CN" sz="2000" dirty="0">
              <a:solidFill>
                <a:schemeClr val="bg1"/>
              </a:solidFill>
              <a:latin typeface="微软雅黑" pitchFamily="34" charset="-122"/>
              <a:ea typeface="微软雅黑" pitchFamily="34" charset="-122"/>
            </a:endParaRPr>
          </a:p>
          <a:p>
            <a:pPr algn="l">
              <a:lnSpc>
                <a:spcPts val="2800"/>
              </a:lnSpc>
              <a:defRPr/>
            </a:pPr>
            <a:r>
              <a:rPr lang="zh-CN" altLang="en-US" sz="2000" dirty="0">
                <a:solidFill>
                  <a:schemeClr val="bg1"/>
                </a:solidFill>
                <a:latin typeface="微软雅黑" pitchFamily="34" charset="-122"/>
                <a:ea typeface="微软雅黑" pitchFamily="34" charset="-122"/>
              </a:rPr>
              <a:t>供应链运营</a:t>
            </a:r>
            <a:endParaRPr lang="en-US" altLang="zh-CN" sz="2000" dirty="0">
              <a:solidFill>
                <a:schemeClr val="bg1"/>
              </a:solidFill>
              <a:latin typeface="微软雅黑" pitchFamily="34" charset="-122"/>
              <a:ea typeface="微软雅黑" pitchFamily="34" charset="-122"/>
            </a:endParaRPr>
          </a:p>
          <a:p>
            <a:pPr algn="l">
              <a:lnSpc>
                <a:spcPts val="2800"/>
              </a:lnSpc>
              <a:defRPr/>
            </a:pPr>
            <a:r>
              <a:rPr lang="zh-CN" altLang="en-US" sz="2000" dirty="0">
                <a:solidFill>
                  <a:schemeClr val="bg1"/>
                </a:solidFill>
                <a:latin typeface="微软雅黑" pitchFamily="34" charset="-122"/>
                <a:ea typeface="微软雅黑" pitchFamily="34" charset="-122"/>
              </a:rPr>
              <a:t>房地产开发</a:t>
            </a:r>
            <a:endParaRPr lang="en-US" altLang="zh-CN" sz="2000" dirty="0">
              <a:solidFill>
                <a:schemeClr val="bg1"/>
              </a:solidFill>
              <a:latin typeface="微软雅黑" pitchFamily="34" charset="-122"/>
              <a:ea typeface="微软雅黑" pitchFamily="34" charset="-122"/>
            </a:endParaRPr>
          </a:p>
          <a:p>
            <a:pPr algn="l">
              <a:lnSpc>
                <a:spcPts val="2800"/>
              </a:lnSpc>
              <a:defRPr/>
            </a:pPr>
            <a:r>
              <a:rPr lang="zh-CN" altLang="en-US" sz="2000" dirty="0">
                <a:solidFill>
                  <a:schemeClr val="bg1"/>
                </a:solidFill>
                <a:latin typeface="微软雅黑" pitchFamily="34" charset="-122"/>
                <a:ea typeface="微软雅黑" pitchFamily="34" charset="-122"/>
              </a:rPr>
              <a:t>旅游酒店</a:t>
            </a:r>
            <a:endParaRPr lang="en-US" altLang="zh-CN" sz="2000" dirty="0">
              <a:solidFill>
                <a:schemeClr val="bg1"/>
              </a:solidFill>
              <a:latin typeface="微软雅黑" pitchFamily="34" charset="-122"/>
              <a:ea typeface="微软雅黑" pitchFamily="34" charset="-122"/>
            </a:endParaRPr>
          </a:p>
          <a:p>
            <a:pPr algn="l">
              <a:lnSpc>
                <a:spcPts val="2800"/>
              </a:lnSpc>
              <a:defRPr/>
            </a:pPr>
            <a:r>
              <a:rPr lang="zh-CN" altLang="en-US" sz="2000" dirty="0">
                <a:solidFill>
                  <a:schemeClr val="bg1"/>
                </a:solidFill>
                <a:latin typeface="微软雅黑" pitchFamily="34" charset="-122"/>
                <a:ea typeface="微软雅黑" pitchFamily="34" charset="-122"/>
              </a:rPr>
              <a:t>会展业等</a:t>
            </a:r>
          </a:p>
        </p:txBody>
      </p:sp>
      <p:sp>
        <p:nvSpPr>
          <p:cNvPr id="2" name="圆角矩形 15">
            <a:hlinkClick r:id="rId3" action="ppaction://hlinkfile"/>
          </p:cNvPr>
          <p:cNvSpPr>
            <a:spLocks noChangeArrowheads="1"/>
          </p:cNvSpPr>
          <p:nvPr/>
        </p:nvSpPr>
        <p:spPr bwMode="auto">
          <a:xfrm>
            <a:off x="3749675" y="3590943"/>
            <a:ext cx="1644650" cy="1073150"/>
          </a:xfrm>
          <a:prstGeom prst="roundRect">
            <a:avLst>
              <a:gd name="adj" fmla="val 16667"/>
            </a:avLst>
          </a:prstGeom>
          <a:blipFill dpi="0" rotWithShape="1">
            <a:blip r:embed="rId4" cstate="print"/>
            <a:srcRect/>
            <a:stretch>
              <a:fillRect/>
            </a:stretch>
          </a:blipFill>
          <a:ln w="9525" algn="ctr">
            <a:noFill/>
            <a:round/>
            <a:headEnd/>
            <a:tailEnd/>
          </a:ln>
        </p:spPr>
        <p:txBody>
          <a:bodyPr/>
          <a:lstStyle/>
          <a:p>
            <a:endParaRPr lang="zh-CN" altLang="en-US"/>
          </a:p>
        </p:txBody>
      </p:sp>
      <p:sp>
        <p:nvSpPr>
          <p:cNvPr id="8" name="AutoShape 45"/>
          <p:cNvSpPr>
            <a:spLocks noChangeArrowheads="1"/>
          </p:cNvSpPr>
          <p:nvPr/>
        </p:nvSpPr>
        <p:spPr bwMode="auto">
          <a:xfrm>
            <a:off x="866773" y="500066"/>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我们的集团</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9223"/>
                                        </p:tgtEl>
                                        <p:attrNameLst>
                                          <p:attrName>style.visibility</p:attrName>
                                        </p:attrNameLst>
                                      </p:cBhvr>
                                      <p:to>
                                        <p:strVal val="visible"/>
                                      </p:to>
                                    </p:set>
                                    <p:anim calcmode="lin" valueType="num">
                                      <p:cBhvr>
                                        <p:cTn id="16" dur="500" fill="hold"/>
                                        <p:tgtEl>
                                          <p:spTgt spid="9223"/>
                                        </p:tgtEl>
                                        <p:attrNameLst>
                                          <p:attrName>ppt_w</p:attrName>
                                        </p:attrNameLst>
                                      </p:cBhvr>
                                      <p:tavLst>
                                        <p:tav tm="0">
                                          <p:val>
                                            <p:fltVal val="0"/>
                                          </p:val>
                                        </p:tav>
                                        <p:tav tm="100000">
                                          <p:val>
                                            <p:strVal val="#ppt_w"/>
                                          </p:val>
                                        </p:tav>
                                      </p:tavLst>
                                    </p:anim>
                                    <p:anim calcmode="lin" valueType="num">
                                      <p:cBhvr>
                                        <p:cTn id="17" dur="500" fill="hold"/>
                                        <p:tgtEl>
                                          <p:spTgt spid="9223"/>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9222"/>
                                        </p:tgtEl>
                                        <p:attrNameLst>
                                          <p:attrName>style.visibility</p:attrName>
                                        </p:attrNameLst>
                                      </p:cBhvr>
                                      <p:to>
                                        <p:strVal val="visible"/>
                                      </p:to>
                                    </p:set>
                                    <p:anim calcmode="lin" valueType="num">
                                      <p:cBhvr>
                                        <p:cTn id="22" dur="500" fill="hold"/>
                                        <p:tgtEl>
                                          <p:spTgt spid="9222"/>
                                        </p:tgtEl>
                                        <p:attrNameLst>
                                          <p:attrName>ppt_w</p:attrName>
                                        </p:attrNameLst>
                                      </p:cBhvr>
                                      <p:tavLst>
                                        <p:tav tm="0">
                                          <p:val>
                                            <p:fltVal val="0"/>
                                          </p:val>
                                        </p:tav>
                                        <p:tav tm="100000">
                                          <p:val>
                                            <p:strVal val="#ppt_w"/>
                                          </p:val>
                                        </p:tav>
                                      </p:tavLst>
                                    </p:anim>
                                    <p:anim calcmode="lin" valueType="num">
                                      <p:cBhvr>
                                        <p:cTn id="23" dur="500" fill="hold"/>
                                        <p:tgtEl>
                                          <p:spTgt spid="922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225"/>
                                        </p:tgtEl>
                                        <p:attrNameLst>
                                          <p:attrName>style.visibility</p:attrName>
                                        </p:attrNameLst>
                                      </p:cBhvr>
                                      <p:to>
                                        <p:strVal val="visible"/>
                                      </p:to>
                                    </p:set>
                                    <p:anim calcmode="lin" valueType="num">
                                      <p:cBhvr>
                                        <p:cTn id="28" dur="500" fill="hold"/>
                                        <p:tgtEl>
                                          <p:spTgt spid="9225"/>
                                        </p:tgtEl>
                                        <p:attrNameLst>
                                          <p:attrName>ppt_w</p:attrName>
                                        </p:attrNameLst>
                                      </p:cBhvr>
                                      <p:tavLst>
                                        <p:tav tm="0">
                                          <p:val>
                                            <p:fltVal val="0"/>
                                          </p:val>
                                        </p:tav>
                                        <p:tav tm="100000">
                                          <p:val>
                                            <p:strVal val="#ppt_w"/>
                                          </p:val>
                                        </p:tav>
                                      </p:tavLst>
                                    </p:anim>
                                    <p:anim calcmode="lin" valueType="num">
                                      <p:cBhvr>
                                        <p:cTn id="29" dur="500" fill="hold"/>
                                        <p:tgtEl>
                                          <p:spTgt spid="9225"/>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9224"/>
                                        </p:tgtEl>
                                        <p:attrNameLst>
                                          <p:attrName>style.visibility</p:attrName>
                                        </p:attrNameLst>
                                      </p:cBhvr>
                                      <p:to>
                                        <p:strVal val="visible"/>
                                      </p:to>
                                    </p:set>
                                    <p:anim calcmode="lin" valueType="num">
                                      <p:cBhvr>
                                        <p:cTn id="34" dur="500" fill="hold"/>
                                        <p:tgtEl>
                                          <p:spTgt spid="9224"/>
                                        </p:tgtEl>
                                        <p:attrNameLst>
                                          <p:attrName>ppt_w</p:attrName>
                                        </p:attrNameLst>
                                      </p:cBhvr>
                                      <p:tavLst>
                                        <p:tav tm="0">
                                          <p:val>
                                            <p:fltVal val="0"/>
                                          </p:val>
                                        </p:tav>
                                        <p:tav tm="100000">
                                          <p:val>
                                            <p:strVal val="#ppt_w"/>
                                          </p:val>
                                        </p:tav>
                                      </p:tavLst>
                                    </p:anim>
                                    <p:anim calcmode="lin" valueType="num">
                                      <p:cBhvr>
                                        <p:cTn id="35" dur="500" fill="hold"/>
                                        <p:tgtEl>
                                          <p:spTgt spid="92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animBg="1"/>
      <p:bldP spid="9224" grpId="0" animBg="1"/>
      <p:bldP spid="9225" grpId="0" animBg="1"/>
      <p:bldP spid="2"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健身房1600.jpg"/>
          <p:cNvPicPr>
            <a:picLocks noChangeAspect="1"/>
          </p:cNvPicPr>
          <p:nvPr/>
        </p:nvPicPr>
        <p:blipFill>
          <a:blip r:embed="rId2"/>
          <a:stretch>
            <a:fillRect/>
          </a:stretch>
        </p:blipFill>
        <p:spPr>
          <a:xfrm>
            <a:off x="0" y="857232"/>
            <a:ext cx="9144000" cy="5143536"/>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室内恒温游泳池.jpg"/>
          <p:cNvPicPr>
            <a:picLocks noChangeAspect="1"/>
          </p:cNvPicPr>
          <p:nvPr/>
        </p:nvPicPr>
        <p:blipFill>
          <a:blip r:embed="rId2"/>
          <a:stretch>
            <a:fillRect/>
          </a:stretch>
        </p:blipFill>
        <p:spPr>
          <a:xfrm>
            <a:off x="0" y="857232"/>
            <a:ext cx="9144000" cy="5072098"/>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商务大床房日景.JPG"/>
          <p:cNvPicPr>
            <a:picLocks noChangeAspect="1"/>
          </p:cNvPicPr>
          <p:nvPr/>
        </p:nvPicPr>
        <p:blipFill>
          <a:blip r:embed="rId2" cstate="print"/>
          <a:stretch>
            <a:fillRect/>
          </a:stretch>
        </p:blipFill>
        <p:spPr>
          <a:xfrm>
            <a:off x="0" y="642918"/>
            <a:ext cx="9144000" cy="535785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商务双床房夜景.JPG"/>
          <p:cNvPicPr>
            <a:picLocks noChangeAspect="1"/>
          </p:cNvPicPr>
          <p:nvPr/>
        </p:nvPicPr>
        <p:blipFill>
          <a:blip r:embed="rId2" cstate="print"/>
          <a:stretch>
            <a:fillRect/>
          </a:stretch>
        </p:blipFill>
        <p:spPr>
          <a:xfrm>
            <a:off x="0" y="523876"/>
            <a:ext cx="9144000" cy="5405454"/>
          </a:xfrm>
          <a:prstGeom prst="rect">
            <a:avLst/>
          </a:prstGeom>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642942" y="295260"/>
            <a:ext cx="2714612" cy="1276352"/>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5000" b="1" i="0" u="none" strike="noStrike" kern="1200" spc="50" normalizeH="0" baseline="0" noProof="0" dirty="0" smtClean="0">
                <a:ln w="11430"/>
                <a:solidFill>
                  <a:schemeClr val="tx2">
                    <a:lumMod val="75000"/>
                  </a:schemeClr>
                </a:solidFill>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我们有</a:t>
            </a:r>
          </a:p>
        </p:txBody>
      </p:sp>
      <p:sp>
        <p:nvSpPr>
          <p:cNvPr id="3" name="矩形 2"/>
          <p:cNvSpPr/>
          <p:nvPr/>
        </p:nvSpPr>
        <p:spPr>
          <a:xfrm>
            <a:off x="0" y="1857364"/>
            <a:ext cx="9144000" cy="392909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5"/>
          <p:cNvSpPr txBox="1">
            <a:spLocks noChangeArrowheads="1"/>
          </p:cNvSpPr>
          <p:nvPr/>
        </p:nvSpPr>
        <p:spPr>
          <a:xfrm>
            <a:off x="5357818" y="2500306"/>
            <a:ext cx="3643338" cy="1276352"/>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algn="ctr"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关爱、团结</a:t>
            </a:r>
            <a:endParaRPr kumimoji="0" lang="en-US" altLang="zh-CN"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endParaRPr>
          </a:p>
          <a:p>
            <a:pPr marL="342900" marR="0" lvl="0" indent="-342900" algn="ctr"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积极向上的</a:t>
            </a:r>
            <a:endParaRPr kumimoji="0" lang="en-US" altLang="zh-CN"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endParaRPr>
          </a:p>
          <a:p>
            <a:pPr marL="342900" marR="0" lvl="0" indent="-342900" algn="ctr"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工作伙伴</a:t>
            </a:r>
          </a:p>
        </p:txBody>
      </p:sp>
      <p:pic>
        <p:nvPicPr>
          <p:cNvPr id="6" name="图片 5" descr="_MG_3344.jpg"/>
          <p:cNvPicPr>
            <a:picLocks noChangeAspect="1"/>
          </p:cNvPicPr>
          <p:nvPr/>
        </p:nvPicPr>
        <p:blipFill>
          <a:blip r:embed="rId2" cstate="print"/>
          <a:stretch>
            <a:fillRect/>
          </a:stretch>
        </p:blipFill>
        <p:spPr>
          <a:xfrm>
            <a:off x="0" y="1857364"/>
            <a:ext cx="5322099" cy="392909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642942" y="295260"/>
            <a:ext cx="2714612" cy="1276352"/>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marR="0" lvl="0" indent="-342900"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5000" b="1" i="0" u="none" strike="noStrike" kern="1200" spc="50" normalizeH="0" baseline="0" noProof="0" dirty="0" smtClean="0">
                <a:ln w="11430"/>
                <a:solidFill>
                  <a:schemeClr val="tx2">
                    <a:lumMod val="75000"/>
                  </a:schemeClr>
                </a:solidFill>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我们有</a:t>
            </a:r>
          </a:p>
        </p:txBody>
      </p:sp>
      <p:sp>
        <p:nvSpPr>
          <p:cNvPr id="3" name="矩形 2"/>
          <p:cNvSpPr/>
          <p:nvPr/>
        </p:nvSpPr>
        <p:spPr>
          <a:xfrm>
            <a:off x="0" y="1857364"/>
            <a:ext cx="9144000" cy="392909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5"/>
          <p:cNvSpPr txBox="1">
            <a:spLocks noChangeArrowheads="1"/>
          </p:cNvSpPr>
          <p:nvPr/>
        </p:nvSpPr>
        <p:spPr>
          <a:xfrm>
            <a:off x="5429256" y="3009904"/>
            <a:ext cx="3643338" cy="1276352"/>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indent="-342900" algn="ctr">
              <a:lnSpc>
                <a:spcPct val="170000"/>
              </a:lnSpc>
              <a:spcBef>
                <a:spcPct val="20000"/>
              </a:spcBef>
              <a:defRPr/>
            </a:pPr>
            <a:r>
              <a:rPr lang="zh-CN" altLang="en-US" sz="3200" b="1" spc="50" dirty="0" smtClean="0">
                <a:ln w="11430"/>
                <a:effectLst>
                  <a:outerShdw blurRad="76200" dist="50800" dir="5400000" algn="tl" rotWithShape="0">
                    <a:srgbClr val="000000">
                      <a:alpha val="65000"/>
                    </a:srgbClr>
                  </a:outerShdw>
                </a:effectLst>
                <a:latin typeface="微软雅黑" pitchFamily="34" charset="-122"/>
                <a:ea typeface="微软雅黑" pitchFamily="34" charset="-122"/>
              </a:rPr>
              <a:t>健全的组织</a:t>
            </a:r>
          </a:p>
          <a:p>
            <a:pPr marL="342900" marR="0" lvl="0" indent="-342900" algn="ctr" defTabSz="914400" rtl="0" eaLnBrk="1" fontAlgn="auto" latinLnBrk="0" hangingPunct="1">
              <a:lnSpc>
                <a:spcPct val="170000"/>
              </a:lnSpc>
              <a:spcBef>
                <a:spcPct val="20000"/>
              </a:spcBef>
              <a:spcAft>
                <a:spcPts val="0"/>
              </a:spcAft>
              <a:buClrTx/>
              <a:buSzTx/>
              <a:buFont typeface="Wingdings" pitchFamily="2" charset="2"/>
              <a:buNone/>
              <a:tabLst/>
              <a:defRPr/>
            </a:pPr>
            <a:r>
              <a:rPr kumimoji="0" lang="zh-CN" altLang="en-US"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rPr>
              <a:t>党、工、团</a:t>
            </a:r>
            <a:endParaRPr kumimoji="0" lang="en-US" altLang="zh-CN" sz="3200" b="1" i="0" u="none" strike="noStrike" kern="1200" spc="50" normalizeH="0" baseline="0" noProof="0" dirty="0" smtClean="0">
              <a:ln w="11430"/>
              <a:effectLst>
                <a:outerShdw blurRad="76200" dist="50800" dir="5400000" algn="tl" rotWithShape="0">
                  <a:srgbClr val="000000">
                    <a:alpha val="65000"/>
                  </a:srgbClr>
                </a:outerShdw>
              </a:effectLst>
              <a:uLnTx/>
              <a:uFillTx/>
              <a:latin typeface="微软雅黑" pitchFamily="34" charset="-122"/>
              <a:ea typeface="微软雅黑" pitchFamily="34" charset="-122"/>
              <a:cs typeface="+mn-cs"/>
            </a:endParaRPr>
          </a:p>
        </p:txBody>
      </p:sp>
      <p:pic>
        <p:nvPicPr>
          <p:cNvPr id="6" name="图片 5" descr="IMG_3008.JPG"/>
          <p:cNvPicPr>
            <a:picLocks noChangeAspect="1"/>
          </p:cNvPicPr>
          <p:nvPr/>
        </p:nvPicPr>
        <p:blipFill>
          <a:blip r:embed="rId2" cstate="print"/>
          <a:stretch>
            <a:fillRect/>
          </a:stretch>
        </p:blipFill>
        <p:spPr>
          <a:xfrm>
            <a:off x="0" y="1857364"/>
            <a:ext cx="5429256" cy="3929090"/>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5"/>
          <p:cNvSpPr>
            <a:spLocks noChangeArrowheads="1"/>
          </p:cNvSpPr>
          <p:nvPr/>
        </p:nvSpPr>
        <p:spPr bwMode="auto">
          <a:xfrm>
            <a:off x="866773" y="2857520"/>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我们的活动</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3我的摄影生活.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我的美味生活之可丽饼.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2679565872863594.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5"/>
          <p:cNvSpPr txBox="1">
            <a:spLocks noChangeArrowheads="1"/>
          </p:cNvSpPr>
          <p:nvPr/>
        </p:nvSpPr>
        <p:spPr bwMode="auto">
          <a:xfrm>
            <a:off x="-604838" y="2708275"/>
            <a:ext cx="1819276" cy="320675"/>
          </a:xfrm>
          <a:prstGeom prst="rect">
            <a:avLst/>
          </a:prstGeom>
          <a:noFill/>
          <a:ln w="9525">
            <a:noFill/>
            <a:miter lim="800000"/>
            <a:headEnd/>
            <a:tailEnd/>
          </a:ln>
        </p:spPr>
        <p:txBody>
          <a:bodyPr wrap="none" lIns="72000" tIns="0" rIns="72000" bIns="0" anchor="ctr"/>
          <a:lstStyle/>
          <a:p>
            <a:pPr>
              <a:lnSpc>
                <a:spcPct val="150000"/>
              </a:lnSpc>
            </a:pPr>
            <a:endParaRPr lang="en-US" altLang="zh-CN" sz="2400">
              <a:solidFill>
                <a:srgbClr val="FFFFFF"/>
              </a:solidFill>
              <a:latin typeface="微软雅黑" pitchFamily="34" charset="-122"/>
              <a:ea typeface="微软雅黑" pitchFamily="34" charset="-122"/>
            </a:endParaRPr>
          </a:p>
        </p:txBody>
      </p:sp>
      <p:sp>
        <p:nvSpPr>
          <p:cNvPr id="10243" name="AutoShape 813"/>
          <p:cNvSpPr>
            <a:spLocks noChangeArrowheads="1"/>
          </p:cNvSpPr>
          <p:nvPr/>
        </p:nvSpPr>
        <p:spPr bwMode="auto">
          <a:xfrm>
            <a:off x="493713" y="1697038"/>
            <a:ext cx="3946525" cy="420687"/>
          </a:xfrm>
          <a:prstGeom prst="roundRect">
            <a:avLst>
              <a:gd name="adj" fmla="val 26472"/>
            </a:avLst>
          </a:prstGeom>
          <a:gradFill rotWithShape="1">
            <a:gsLst>
              <a:gs pos="0">
                <a:srgbClr val="FFFFFF">
                  <a:alpha val="79999"/>
                </a:srgbClr>
              </a:gs>
              <a:gs pos="100000">
                <a:srgbClr val="767676">
                  <a:alpha val="0"/>
                </a:srgbClr>
              </a:gs>
            </a:gsLst>
            <a:lin ang="5400000" scaled="1"/>
          </a:gradFill>
          <a:ln w="9525">
            <a:noFill/>
            <a:round/>
            <a:headEnd/>
            <a:tailEnd/>
          </a:ln>
        </p:spPr>
        <p:txBody>
          <a:bodyPr wrap="none" tIns="0" bIns="118800"/>
          <a:lstStyle/>
          <a:p>
            <a:pPr>
              <a:lnSpc>
                <a:spcPct val="130000"/>
              </a:lnSpc>
              <a:spcBef>
                <a:spcPct val="20000"/>
              </a:spcBef>
              <a:buFont typeface="Wingdings" pitchFamily="2" charset="2"/>
              <a:buNone/>
            </a:pPr>
            <a:endParaRPr lang="ko-KR" altLang="en-US">
              <a:solidFill>
                <a:srgbClr val="FFFF00"/>
              </a:solidFill>
              <a:ea typeface="HY견고딕" pitchFamily="2" charset="-127"/>
            </a:endParaRPr>
          </a:p>
        </p:txBody>
      </p:sp>
      <p:grpSp>
        <p:nvGrpSpPr>
          <p:cNvPr id="2" name="Group 14"/>
          <p:cNvGrpSpPr>
            <a:grpSpLocks/>
          </p:cNvGrpSpPr>
          <p:nvPr/>
        </p:nvGrpSpPr>
        <p:grpSpPr bwMode="auto">
          <a:xfrm>
            <a:off x="2809875" y="2127250"/>
            <a:ext cx="3524250" cy="3524250"/>
            <a:chOff x="0" y="0"/>
            <a:chExt cx="2220" cy="2220"/>
          </a:xfrm>
        </p:grpSpPr>
        <p:pic>
          <p:nvPicPr>
            <p:cNvPr id="10252" name="AutoShape 871"/>
            <p:cNvPicPr>
              <a:picLocks noChangeArrowheads="1"/>
            </p:cNvPicPr>
            <p:nvPr/>
          </p:nvPicPr>
          <p:blipFill>
            <a:blip r:embed="rId3" cstate="print"/>
            <a:srcRect/>
            <a:stretch>
              <a:fillRect/>
            </a:stretch>
          </p:blipFill>
          <p:spPr bwMode="auto">
            <a:xfrm>
              <a:off x="0" y="0"/>
              <a:ext cx="2220" cy="2220"/>
            </a:xfrm>
            <a:prstGeom prst="rect">
              <a:avLst/>
            </a:prstGeom>
            <a:noFill/>
            <a:ln w="9525">
              <a:noFill/>
              <a:miter lim="800000"/>
              <a:headEnd/>
              <a:tailEnd/>
            </a:ln>
          </p:spPr>
        </p:pic>
        <p:sp>
          <p:nvSpPr>
            <p:cNvPr id="10253" name="Text Box 16"/>
            <p:cNvSpPr txBox="1">
              <a:spLocks noChangeArrowheads="1"/>
            </p:cNvSpPr>
            <p:nvPr/>
          </p:nvSpPr>
          <p:spPr bwMode="auto">
            <a:xfrm>
              <a:off x="327" y="328"/>
              <a:ext cx="1566" cy="1565"/>
            </a:xfrm>
            <a:prstGeom prst="rect">
              <a:avLst/>
            </a:prstGeom>
            <a:noFill/>
            <a:ln w="9525">
              <a:noFill/>
              <a:miter lim="800000"/>
              <a:headEnd/>
              <a:tailEnd/>
            </a:ln>
          </p:spPr>
          <p:txBody>
            <a:bodyPr wrap="none" anchor="ctr"/>
            <a:lstStyle/>
            <a:p>
              <a:endParaRPr lang="zh-CN" altLang="en-US"/>
            </a:p>
          </p:txBody>
        </p:sp>
      </p:grpSp>
      <p:sp>
        <p:nvSpPr>
          <p:cNvPr id="10257" name="圆角矩形 58"/>
          <p:cNvSpPr>
            <a:spLocks noChangeArrowheads="1"/>
          </p:cNvSpPr>
          <p:nvPr/>
        </p:nvSpPr>
        <p:spPr bwMode="auto">
          <a:xfrm>
            <a:off x="5795963" y="2990850"/>
            <a:ext cx="2520950" cy="1820863"/>
          </a:xfrm>
          <a:prstGeom prst="roundRect">
            <a:avLst>
              <a:gd name="adj" fmla="val 16667"/>
            </a:avLst>
          </a:prstGeom>
          <a:solidFill>
            <a:srgbClr val="3366CC"/>
          </a:solidFill>
          <a:ln w="9525">
            <a:noFill/>
            <a:round/>
            <a:headEnd/>
            <a:tailEnd/>
          </a:ln>
        </p:spPr>
        <p:txBody>
          <a:bodyPr/>
          <a:lstStyle/>
          <a:p>
            <a:pPr>
              <a:defRPr/>
            </a:pPr>
            <a:r>
              <a:rPr lang="en-US" altLang="zh-CN" sz="2000" b="1" dirty="0" smtClean="0">
                <a:solidFill>
                  <a:schemeClr val="bg1"/>
                </a:solidFill>
                <a:latin typeface="微软雅黑" pitchFamily="34" charset="-122"/>
                <a:ea typeface="微软雅黑" pitchFamily="34" charset="-122"/>
              </a:rPr>
              <a:t>15</a:t>
            </a:r>
            <a:r>
              <a:rPr lang="zh-CN" altLang="en-US" sz="1700" b="1" dirty="0" smtClean="0">
                <a:solidFill>
                  <a:schemeClr val="bg1"/>
                </a:solidFill>
                <a:latin typeface="微软雅黑" pitchFamily="34" charset="-122"/>
                <a:ea typeface="微软雅黑" pitchFamily="34" charset="-122"/>
              </a:rPr>
              <a:t>家酒店</a:t>
            </a:r>
            <a:endParaRPr lang="en-US" altLang="zh-CN" sz="1700" b="1" dirty="0" smtClean="0">
              <a:solidFill>
                <a:schemeClr val="bg1"/>
              </a:solidFill>
              <a:latin typeface="微软雅黑" pitchFamily="34" charset="-122"/>
              <a:ea typeface="微软雅黑" pitchFamily="34" charset="-122"/>
            </a:endParaRPr>
          </a:p>
          <a:p>
            <a:pPr>
              <a:defRPr/>
            </a:pPr>
            <a:r>
              <a:rPr lang="en-US" altLang="zh-CN" sz="1700" b="1" dirty="0" smtClean="0">
                <a:solidFill>
                  <a:schemeClr val="bg1"/>
                </a:solidFill>
                <a:latin typeface="微软雅黑" pitchFamily="34" charset="-122"/>
                <a:ea typeface="微软雅黑" pitchFamily="34" charset="-122"/>
              </a:rPr>
              <a:t>1</a:t>
            </a:r>
            <a:r>
              <a:rPr lang="zh-CN" altLang="en-US" sz="1700" b="1" dirty="0" smtClean="0">
                <a:solidFill>
                  <a:schemeClr val="bg1"/>
                </a:solidFill>
                <a:latin typeface="微软雅黑" pitchFamily="34" charset="-122"/>
                <a:ea typeface="微软雅黑" pitchFamily="34" charset="-122"/>
              </a:rPr>
              <a:t>家国际旅行社</a:t>
            </a:r>
            <a:endParaRPr lang="en-US" altLang="zh-CN" sz="1700" b="1" dirty="0" smtClean="0">
              <a:solidFill>
                <a:schemeClr val="bg1"/>
              </a:solidFill>
              <a:latin typeface="微软雅黑" pitchFamily="34" charset="-122"/>
              <a:ea typeface="微软雅黑" pitchFamily="34" charset="-122"/>
            </a:endParaRPr>
          </a:p>
          <a:p>
            <a:pPr algn="l">
              <a:defRPr/>
            </a:pPr>
            <a:endParaRPr lang="en-US" altLang="zh-CN" sz="1700" dirty="0" smtClean="0">
              <a:solidFill>
                <a:schemeClr val="bg1"/>
              </a:solidFill>
              <a:latin typeface="微软雅黑" pitchFamily="34" charset="-122"/>
              <a:ea typeface="微软雅黑" pitchFamily="34" charset="-122"/>
            </a:endParaRPr>
          </a:p>
          <a:p>
            <a:pPr algn="l">
              <a:defRPr/>
            </a:pPr>
            <a:r>
              <a:rPr lang="zh-CN" altLang="en-US" sz="1700" dirty="0" smtClean="0">
                <a:solidFill>
                  <a:schemeClr val="bg1"/>
                </a:solidFill>
                <a:latin typeface="微软雅黑" pitchFamily="34" charset="-122"/>
                <a:ea typeface="微软雅黑" pitchFamily="34" charset="-122"/>
              </a:rPr>
              <a:t>共管理</a:t>
            </a:r>
            <a:r>
              <a:rPr lang="zh-CN" altLang="en-US" sz="1700" dirty="0">
                <a:solidFill>
                  <a:schemeClr val="bg1"/>
                </a:solidFill>
                <a:latin typeface="微软雅黑" pitchFamily="34" charset="-122"/>
                <a:ea typeface="微软雅黑" pitchFamily="34" charset="-122"/>
              </a:rPr>
              <a:t>客房</a:t>
            </a:r>
            <a:r>
              <a:rPr lang="zh-CN" altLang="en-US" sz="1700" dirty="0" smtClean="0">
                <a:solidFill>
                  <a:schemeClr val="bg1"/>
                </a:solidFill>
                <a:latin typeface="微软雅黑" pitchFamily="34" charset="-122"/>
                <a:ea typeface="微软雅黑" pitchFamily="34" charset="-122"/>
              </a:rPr>
              <a:t>超过</a:t>
            </a:r>
            <a:r>
              <a:rPr lang="en-US" altLang="zh-CN" sz="2000" b="1" dirty="0" smtClean="0">
                <a:solidFill>
                  <a:schemeClr val="bg1"/>
                </a:solidFill>
                <a:latin typeface="微软雅黑" pitchFamily="34" charset="-122"/>
                <a:ea typeface="微软雅黑" pitchFamily="34" charset="-122"/>
              </a:rPr>
              <a:t>3933</a:t>
            </a:r>
            <a:r>
              <a:rPr lang="zh-CN" altLang="en-US" sz="1700" dirty="0" smtClean="0">
                <a:solidFill>
                  <a:schemeClr val="bg1"/>
                </a:solidFill>
                <a:latin typeface="微软雅黑" pitchFamily="34" charset="-122"/>
                <a:ea typeface="微软雅黑" pitchFamily="34" charset="-122"/>
              </a:rPr>
              <a:t>间</a:t>
            </a:r>
            <a:r>
              <a:rPr lang="zh-CN" altLang="en-US" sz="1700" dirty="0">
                <a:solidFill>
                  <a:schemeClr val="bg1"/>
                </a:solidFill>
                <a:latin typeface="微软雅黑" pitchFamily="34" charset="-122"/>
                <a:ea typeface="微软雅黑" pitchFamily="34" charset="-122"/>
              </a:rPr>
              <a:t>套</a:t>
            </a:r>
          </a:p>
          <a:p>
            <a:pPr>
              <a:defRPr/>
            </a:pPr>
            <a:endParaRPr lang="en-US" sz="1700" dirty="0">
              <a:solidFill>
                <a:schemeClr val="bg1"/>
              </a:solidFill>
              <a:latin typeface="微软雅黑" pitchFamily="34" charset="-122"/>
              <a:ea typeface="微软雅黑" pitchFamily="34" charset="-122"/>
            </a:endParaRPr>
          </a:p>
          <a:p>
            <a:pPr>
              <a:defRPr/>
            </a:pPr>
            <a:endParaRPr lang="en-US" sz="1700" dirty="0">
              <a:solidFill>
                <a:schemeClr val="bg1"/>
              </a:solidFill>
              <a:latin typeface="微软雅黑" pitchFamily="34" charset="-122"/>
              <a:ea typeface="微软雅黑" pitchFamily="34" charset="-122"/>
            </a:endParaRPr>
          </a:p>
          <a:p>
            <a:pPr>
              <a:defRPr/>
            </a:pPr>
            <a:endParaRPr lang="zh-CN" altLang="en-US" sz="1700" dirty="0">
              <a:solidFill>
                <a:schemeClr val="bg1"/>
              </a:solidFill>
              <a:latin typeface="微软雅黑" pitchFamily="34" charset="-122"/>
              <a:ea typeface="微软雅黑" pitchFamily="34" charset="-122"/>
            </a:endParaRPr>
          </a:p>
          <a:p>
            <a:pPr>
              <a:defRPr/>
            </a:pPr>
            <a:endParaRPr lang="zh-CN" altLang="en-US" sz="1700" dirty="0">
              <a:solidFill>
                <a:schemeClr val="bg1"/>
              </a:solidFill>
              <a:latin typeface="微软雅黑" pitchFamily="34" charset="-122"/>
              <a:ea typeface="微软雅黑" pitchFamily="34" charset="-122"/>
            </a:endParaRPr>
          </a:p>
        </p:txBody>
      </p:sp>
      <p:pic>
        <p:nvPicPr>
          <p:cNvPr id="10259" name="Picture 4" descr="建发旅游"/>
          <p:cNvPicPr>
            <a:picLocks noChangeAspect="1" noChangeArrowheads="1"/>
          </p:cNvPicPr>
          <p:nvPr/>
        </p:nvPicPr>
        <p:blipFill>
          <a:blip r:embed="rId4" cstate="print"/>
          <a:srcRect/>
          <a:stretch>
            <a:fillRect/>
          </a:stretch>
        </p:blipFill>
        <p:spPr bwMode="auto">
          <a:xfrm>
            <a:off x="3906838" y="3435350"/>
            <a:ext cx="1331912" cy="874713"/>
          </a:xfrm>
          <a:prstGeom prst="rect">
            <a:avLst/>
          </a:prstGeom>
          <a:noFill/>
          <a:ln w="9525">
            <a:noFill/>
            <a:miter lim="800000"/>
            <a:headEnd/>
            <a:tailEnd/>
          </a:ln>
        </p:spPr>
      </p:pic>
      <p:sp>
        <p:nvSpPr>
          <p:cNvPr id="10260" name="圆角矩形 52"/>
          <p:cNvSpPr>
            <a:spLocks noChangeArrowheads="1"/>
          </p:cNvSpPr>
          <p:nvPr/>
        </p:nvSpPr>
        <p:spPr bwMode="auto">
          <a:xfrm>
            <a:off x="900113" y="2951163"/>
            <a:ext cx="2520950" cy="1878012"/>
          </a:xfrm>
          <a:prstGeom prst="roundRect">
            <a:avLst>
              <a:gd name="adj" fmla="val 16667"/>
            </a:avLst>
          </a:prstGeom>
          <a:solidFill>
            <a:srgbClr val="3366CC"/>
          </a:solidFill>
          <a:ln w="9525">
            <a:noFill/>
            <a:round/>
            <a:headEnd/>
            <a:tailEnd/>
          </a:ln>
        </p:spPr>
        <p:txBody>
          <a:bodyPr/>
          <a:lstStyle/>
          <a:p>
            <a:pPr algn="l">
              <a:lnSpc>
                <a:spcPts val="2600"/>
              </a:lnSpc>
              <a:defRPr/>
            </a:pPr>
            <a:r>
              <a:rPr lang="zh-CN" altLang="en-US" sz="1700" dirty="0">
                <a:solidFill>
                  <a:srgbClr val="FFFFFF"/>
                </a:solidFill>
                <a:latin typeface="微软雅黑" pitchFamily="34" charset="-122"/>
                <a:ea typeface="微软雅黑" pitchFamily="34" charset="-122"/>
              </a:rPr>
              <a:t>从事饭店、</a:t>
            </a:r>
            <a:r>
              <a:rPr lang="zh-CN" altLang="en-US" sz="1700" dirty="0" smtClean="0">
                <a:solidFill>
                  <a:srgbClr val="FFFFFF"/>
                </a:solidFill>
                <a:latin typeface="微软雅黑" pitchFamily="34" charset="-122"/>
                <a:ea typeface="微软雅黑" pitchFamily="34" charset="-122"/>
              </a:rPr>
              <a:t>旅行社</a:t>
            </a:r>
            <a:endParaRPr lang="en-US" altLang="zh-CN" sz="1700" dirty="0" smtClean="0">
              <a:solidFill>
                <a:srgbClr val="FFFFFF"/>
              </a:solidFill>
              <a:latin typeface="微软雅黑" pitchFamily="34" charset="-122"/>
              <a:ea typeface="微软雅黑" pitchFamily="34" charset="-122"/>
            </a:endParaRPr>
          </a:p>
          <a:p>
            <a:pPr algn="l">
              <a:lnSpc>
                <a:spcPts val="2600"/>
              </a:lnSpc>
              <a:defRPr/>
            </a:pPr>
            <a:r>
              <a:rPr lang="zh-CN" altLang="en-US" sz="1700" dirty="0" smtClean="0">
                <a:solidFill>
                  <a:srgbClr val="FFFFFF"/>
                </a:solidFill>
                <a:latin typeface="微软雅黑" pitchFamily="34" charset="-122"/>
                <a:ea typeface="微软雅黑" pitchFamily="34" charset="-122"/>
              </a:rPr>
              <a:t>旅游</a:t>
            </a:r>
            <a:r>
              <a:rPr lang="zh-CN" altLang="en-US" sz="1700" dirty="0">
                <a:solidFill>
                  <a:srgbClr val="FFFFFF"/>
                </a:solidFill>
                <a:latin typeface="微软雅黑" pitchFamily="34" charset="-122"/>
                <a:ea typeface="微软雅黑" pitchFamily="34" charset="-122"/>
              </a:rPr>
              <a:t>交通等旅游业的开发、经营和管理</a:t>
            </a:r>
            <a:endParaRPr lang="en-US" altLang="zh-CN" sz="1700" dirty="0">
              <a:solidFill>
                <a:srgbClr val="FFFFFF"/>
              </a:solidFill>
              <a:latin typeface="微软雅黑" pitchFamily="34" charset="-122"/>
              <a:ea typeface="微软雅黑" pitchFamily="34" charset="-122"/>
            </a:endParaRPr>
          </a:p>
          <a:p>
            <a:pPr algn="l">
              <a:lnSpc>
                <a:spcPts val="2600"/>
              </a:lnSpc>
              <a:defRPr/>
            </a:pPr>
            <a:r>
              <a:rPr lang="zh-CN" altLang="en-US" sz="1700" dirty="0">
                <a:solidFill>
                  <a:schemeClr val="bg1"/>
                </a:solidFill>
                <a:latin typeface="微软雅黑" pitchFamily="34" charset="-122"/>
                <a:ea typeface="微软雅黑" pitchFamily="34" charset="-122"/>
              </a:rPr>
              <a:t>省旅游行业的龙头</a:t>
            </a:r>
            <a:endParaRPr lang="en-US" sz="1700" dirty="0">
              <a:solidFill>
                <a:schemeClr val="bg1"/>
              </a:solidFill>
              <a:latin typeface="微软雅黑" pitchFamily="34" charset="-122"/>
              <a:ea typeface="微软雅黑" pitchFamily="34" charset="-122"/>
            </a:endParaRPr>
          </a:p>
        </p:txBody>
      </p:sp>
      <p:sp>
        <p:nvSpPr>
          <p:cNvPr id="10261" name="오른쪽 화살표 73"/>
          <p:cNvSpPr>
            <a:spLocks noChangeArrowheads="1"/>
          </p:cNvSpPr>
          <p:nvPr/>
        </p:nvSpPr>
        <p:spPr bwMode="auto">
          <a:xfrm rot="10800000">
            <a:off x="5300663" y="3751263"/>
            <a:ext cx="357187" cy="277812"/>
          </a:xfrm>
          <a:prstGeom prst="rightArrow">
            <a:avLst>
              <a:gd name="adj1" fmla="val 33241"/>
              <a:gd name="adj2" fmla="val 76667"/>
            </a:avLst>
          </a:prstGeom>
          <a:solidFill>
            <a:srgbClr val="002060"/>
          </a:solidFill>
          <a:ln w="9525">
            <a:noFill/>
            <a:miter lim="800000"/>
            <a:headEnd/>
            <a:tailEnd/>
          </a:ln>
        </p:spPr>
        <p:txBody>
          <a:bodyPr rot="10800000" anchor="ctr"/>
          <a:lstStyle/>
          <a:p>
            <a:endParaRPr lang="ko-KR" altLang="en-US">
              <a:solidFill>
                <a:srgbClr val="FFFFFF"/>
              </a:solidFill>
            </a:endParaRPr>
          </a:p>
        </p:txBody>
      </p:sp>
      <p:sp>
        <p:nvSpPr>
          <p:cNvPr id="10262" name="오른쪽 화살표 79"/>
          <p:cNvSpPr>
            <a:spLocks noChangeArrowheads="1"/>
          </p:cNvSpPr>
          <p:nvPr/>
        </p:nvSpPr>
        <p:spPr bwMode="auto">
          <a:xfrm rot="10800000" flipH="1">
            <a:off x="3486150" y="3751263"/>
            <a:ext cx="357188" cy="277812"/>
          </a:xfrm>
          <a:prstGeom prst="rightArrow">
            <a:avLst>
              <a:gd name="adj1" fmla="val 33241"/>
              <a:gd name="adj2" fmla="val 76667"/>
            </a:avLst>
          </a:prstGeom>
          <a:solidFill>
            <a:srgbClr val="002060"/>
          </a:solidFill>
          <a:ln w="9525">
            <a:noFill/>
            <a:miter lim="800000"/>
            <a:headEnd/>
            <a:tailEnd/>
          </a:ln>
        </p:spPr>
        <p:txBody>
          <a:bodyPr rot="10800000" anchor="ctr"/>
          <a:lstStyle/>
          <a:p>
            <a:endParaRPr lang="ko-KR" altLang="en-US">
              <a:solidFill>
                <a:srgbClr val="FFFFFF"/>
              </a:solidFill>
            </a:endParaRPr>
          </a:p>
        </p:txBody>
      </p:sp>
      <p:sp>
        <p:nvSpPr>
          <p:cNvPr id="13" name="AutoShape 45"/>
          <p:cNvSpPr>
            <a:spLocks noChangeArrowheads="1"/>
          </p:cNvSpPr>
          <p:nvPr/>
        </p:nvSpPr>
        <p:spPr bwMode="auto">
          <a:xfrm>
            <a:off x="866805" y="571480"/>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建发旅游集团</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260"/>
                                        </p:tgtEl>
                                        <p:attrNameLst>
                                          <p:attrName>style.visibility</p:attrName>
                                        </p:attrNameLst>
                                      </p:cBhvr>
                                      <p:to>
                                        <p:strVal val="visible"/>
                                      </p:to>
                                    </p:set>
                                    <p:animEffect transition="in" filter="wipe(left)">
                                      <p:cBhvr>
                                        <p:cTn id="13" dur="500"/>
                                        <p:tgtEl>
                                          <p:spTgt spid="1026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262"/>
                                        </p:tgtEl>
                                        <p:attrNameLst>
                                          <p:attrName>style.visibility</p:attrName>
                                        </p:attrNameLst>
                                      </p:cBhvr>
                                      <p:to>
                                        <p:strVal val="visible"/>
                                      </p:to>
                                    </p:set>
                                    <p:animEffect transition="in" filter="wipe(left)">
                                      <p:cBhvr>
                                        <p:cTn id="17" dur="500"/>
                                        <p:tgtEl>
                                          <p:spTgt spid="102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0257"/>
                                        </p:tgtEl>
                                        <p:attrNameLst>
                                          <p:attrName>style.visibility</p:attrName>
                                        </p:attrNameLst>
                                      </p:cBhvr>
                                      <p:to>
                                        <p:strVal val="visible"/>
                                      </p:to>
                                    </p:set>
                                    <p:animEffect transition="in" filter="wipe(right)">
                                      <p:cBhvr>
                                        <p:cTn id="22" dur="500"/>
                                        <p:tgtEl>
                                          <p:spTgt spid="10257"/>
                                        </p:tgtEl>
                                      </p:cBhvr>
                                    </p:animEffect>
                                  </p:childTnLst>
                                </p:cTn>
                              </p:par>
                            </p:childTnLst>
                          </p:cTn>
                        </p:par>
                        <p:par>
                          <p:cTn id="23" fill="hold">
                            <p:stCondLst>
                              <p:cond delay="500"/>
                            </p:stCondLst>
                            <p:childTnLst>
                              <p:par>
                                <p:cTn id="24" presetID="12" presetClass="entr" presetSubtype="2" fill="hold" grpId="0" nodeType="afterEffect">
                                  <p:stCondLst>
                                    <p:cond delay="0"/>
                                  </p:stCondLst>
                                  <p:childTnLst>
                                    <p:set>
                                      <p:cBhvr>
                                        <p:cTn id="25" dur="1" fill="hold">
                                          <p:stCondLst>
                                            <p:cond delay="0"/>
                                          </p:stCondLst>
                                        </p:cTn>
                                        <p:tgtEl>
                                          <p:spTgt spid="10261"/>
                                        </p:tgtEl>
                                        <p:attrNameLst>
                                          <p:attrName>style.visibility</p:attrName>
                                        </p:attrNameLst>
                                      </p:cBhvr>
                                      <p:to>
                                        <p:strVal val="visible"/>
                                      </p:to>
                                    </p:set>
                                    <p:animEffect transition="in" filter="slide(fromRight)">
                                      <p:cBhvr>
                                        <p:cTn id="26" dur="500"/>
                                        <p:tgtEl>
                                          <p:spTgt spid="10261"/>
                                        </p:tgtEl>
                                      </p:cBhvr>
                                    </p:animEffect>
                                  </p:childTnLst>
                                </p:cTn>
                              </p:par>
                            </p:childTnLst>
                          </p:cTn>
                        </p:par>
                        <p:par>
                          <p:cTn id="27" fill="hold">
                            <p:stCondLst>
                              <p:cond delay="1000"/>
                            </p:stCondLst>
                            <p:childTnLst>
                              <p:par>
                                <p:cTn id="28" presetID="14" presetClass="entr" presetSubtype="1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childTnLst>
                          </p:cTn>
                        </p:par>
                        <p:par>
                          <p:cTn id="31" fill="hold">
                            <p:stCondLst>
                              <p:cond delay="1500"/>
                            </p:stCondLst>
                            <p:childTnLst>
                              <p:par>
                                <p:cTn id="32" presetID="9" presetClass="entr" presetSubtype="0" fill="hold" nodeType="afterEffect">
                                  <p:stCondLst>
                                    <p:cond delay="0"/>
                                  </p:stCondLst>
                                  <p:childTnLst>
                                    <p:set>
                                      <p:cBhvr>
                                        <p:cTn id="33" dur="1" fill="hold">
                                          <p:stCondLst>
                                            <p:cond delay="0"/>
                                          </p:stCondLst>
                                        </p:cTn>
                                        <p:tgtEl>
                                          <p:spTgt spid="10259"/>
                                        </p:tgtEl>
                                        <p:attrNameLst>
                                          <p:attrName>style.visibility</p:attrName>
                                        </p:attrNameLst>
                                      </p:cBhvr>
                                      <p:to>
                                        <p:strVal val="visible"/>
                                      </p:to>
                                    </p:set>
                                    <p:animEffect transition="in" filter="dissolve">
                                      <p:cBhvr>
                                        <p:cTn id="34"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animBg="1" autoUpdateAnimBg="0"/>
      <p:bldP spid="10260" grpId="0" animBg="1" autoUpdateAnimBg="0"/>
      <p:bldP spid="10261" grpId="0" animBg="1" autoUpdateAnimBg="0"/>
      <p:bldP spid="10262" grpId="0" animBg="1" autoUpdateAnimBg="0"/>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424020945556652850.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4形体训练.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603498430893681986.jpg"/>
          <p:cNvPicPr>
            <a:picLocks noChangeAspect="1"/>
          </p:cNvPicPr>
          <p:nvPr/>
        </p:nvPicPr>
        <p:blipFill>
          <a:blip r:embed="rId2" cstate="print"/>
          <a:stretch>
            <a:fillRect/>
          </a:stretch>
        </p:blipFill>
        <p:spPr>
          <a:xfrm>
            <a:off x="0" y="861646"/>
            <a:ext cx="9144000" cy="5134708"/>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8129807770940316002.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MG_0379.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7安全生产与节能常识培训.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2认识团队.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3我在现场.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英语内训.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3406.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sz="half" idx="1"/>
          </p:nvPr>
        </p:nvSpPr>
        <p:spPr>
          <a:xfrm>
            <a:off x="771556" y="1885954"/>
            <a:ext cx="8229600" cy="2185988"/>
          </a:xfrm>
        </p:spPr>
        <p:txBody>
          <a:bodyPr>
            <a:noAutofit/>
          </a:bodyPr>
          <a:lstStyle/>
          <a:p>
            <a:pPr>
              <a:lnSpc>
                <a:spcPct val="140000"/>
              </a:lnSpc>
            </a:pPr>
            <a:r>
              <a:rPr lang="zh-CN" sz="2800" dirty="0">
                <a:solidFill>
                  <a:srgbClr val="3333FF"/>
                </a:solidFill>
                <a:latin typeface="微软雅黑" pitchFamily="34" charset="-122"/>
                <a:ea typeface="微软雅黑" pitchFamily="34" charset="-122"/>
              </a:rPr>
              <a:t>使命</a:t>
            </a:r>
            <a:r>
              <a:rPr lang="zh-CN" sz="2800" dirty="0" smtClean="0">
                <a:solidFill>
                  <a:srgbClr val="3333FF"/>
                </a:solidFill>
                <a:latin typeface="微软雅黑" pitchFamily="34" charset="-122"/>
                <a:ea typeface="微软雅黑" pitchFamily="34" charset="-122"/>
              </a:rPr>
              <a:t>：温馨</a:t>
            </a:r>
            <a:r>
              <a:rPr lang="zh-CN" sz="2800" dirty="0">
                <a:solidFill>
                  <a:srgbClr val="3333FF"/>
                </a:solidFill>
                <a:latin typeface="微软雅黑" pitchFamily="34" charset="-122"/>
                <a:ea typeface="微软雅黑" pitchFamily="34" charset="-122"/>
              </a:rPr>
              <a:t>服务</a:t>
            </a:r>
            <a:r>
              <a:rPr lang="zh-CN" sz="2800" dirty="0" smtClean="0">
                <a:solidFill>
                  <a:srgbClr val="3333FF"/>
                </a:solidFill>
                <a:latin typeface="微软雅黑" pitchFamily="34" charset="-122"/>
                <a:ea typeface="微软雅黑" pitchFamily="34" charset="-122"/>
              </a:rPr>
              <a:t>，</a:t>
            </a:r>
            <a:r>
              <a:rPr lang="zh-CN" altLang="en-US" sz="2800" dirty="0" smtClean="0">
                <a:solidFill>
                  <a:srgbClr val="3333FF"/>
                </a:solidFill>
                <a:latin typeface="微软雅黑" pitchFamily="34" charset="-122"/>
                <a:ea typeface="微软雅黑" pitchFamily="34" charset="-122"/>
              </a:rPr>
              <a:t>创造</a:t>
            </a:r>
            <a:r>
              <a:rPr lang="zh-CN" sz="2800" dirty="0" smtClean="0">
                <a:solidFill>
                  <a:srgbClr val="3333FF"/>
                </a:solidFill>
                <a:latin typeface="微软雅黑" pitchFamily="34" charset="-122"/>
                <a:ea typeface="微软雅黑" pitchFamily="34" charset="-122"/>
              </a:rPr>
              <a:t>美好</a:t>
            </a:r>
            <a:r>
              <a:rPr lang="zh-CN" sz="2800" dirty="0">
                <a:solidFill>
                  <a:srgbClr val="3333FF"/>
                </a:solidFill>
                <a:latin typeface="微软雅黑" pitchFamily="34" charset="-122"/>
                <a:ea typeface="微软雅黑" pitchFamily="34" charset="-122"/>
              </a:rPr>
              <a:t>商旅生活！</a:t>
            </a:r>
          </a:p>
          <a:p>
            <a:pPr>
              <a:lnSpc>
                <a:spcPct val="140000"/>
              </a:lnSpc>
            </a:pPr>
            <a:r>
              <a:rPr lang="zh-CN" sz="2800" u="sng" dirty="0">
                <a:solidFill>
                  <a:srgbClr val="3333FF"/>
                </a:solidFill>
                <a:latin typeface="微软雅黑" pitchFamily="34" charset="-122"/>
                <a:ea typeface="微软雅黑" pitchFamily="34" charset="-122"/>
              </a:rPr>
              <a:t>愿景：成为</a:t>
            </a:r>
            <a:r>
              <a:rPr lang="zh-CN" sz="2800" u="sng" dirty="0" smtClean="0">
                <a:solidFill>
                  <a:srgbClr val="3333FF"/>
                </a:solidFill>
                <a:latin typeface="微软雅黑" pitchFamily="34" charset="-122"/>
                <a:ea typeface="微软雅黑" pitchFamily="34" charset="-122"/>
              </a:rPr>
              <a:t>中国优秀</a:t>
            </a:r>
            <a:r>
              <a:rPr lang="zh-CN" sz="2800" u="sng" dirty="0">
                <a:solidFill>
                  <a:srgbClr val="3333FF"/>
                </a:solidFill>
                <a:latin typeface="微软雅黑" pitchFamily="34" charset="-122"/>
                <a:ea typeface="微软雅黑" pitchFamily="34" charset="-122"/>
              </a:rPr>
              <a:t>的</a:t>
            </a:r>
            <a:r>
              <a:rPr lang="zh-CN" sz="2800" u="sng" dirty="0" smtClean="0">
                <a:solidFill>
                  <a:srgbClr val="3333FF"/>
                </a:solidFill>
                <a:latin typeface="微软雅黑" pitchFamily="34" charset="-122"/>
                <a:ea typeface="微软雅黑" pitchFamily="34" charset="-122"/>
              </a:rPr>
              <a:t>旅游</a:t>
            </a:r>
            <a:r>
              <a:rPr lang="zh-CN" altLang="en-US" sz="2800" u="sng" dirty="0" smtClean="0">
                <a:solidFill>
                  <a:srgbClr val="3333FF"/>
                </a:solidFill>
                <a:latin typeface="微软雅黑" pitchFamily="34" charset="-122"/>
                <a:ea typeface="微软雅黑" pitchFamily="34" charset="-122"/>
              </a:rPr>
              <a:t>投资管理公司</a:t>
            </a:r>
            <a:r>
              <a:rPr lang="zh-CN" sz="2800" u="sng" dirty="0" smtClean="0">
                <a:solidFill>
                  <a:srgbClr val="3333FF"/>
                </a:solidFill>
                <a:latin typeface="微软雅黑" pitchFamily="34" charset="-122"/>
                <a:ea typeface="微软雅黑" pitchFamily="34" charset="-122"/>
              </a:rPr>
              <a:t>！</a:t>
            </a:r>
            <a:endParaRPr lang="zh-CN" sz="2800" u="sng" dirty="0">
              <a:solidFill>
                <a:srgbClr val="3333FF"/>
              </a:solidFill>
              <a:latin typeface="微软雅黑" pitchFamily="34" charset="-122"/>
              <a:ea typeface="微软雅黑" pitchFamily="34" charset="-122"/>
            </a:endParaRPr>
          </a:p>
          <a:p>
            <a:pPr>
              <a:lnSpc>
                <a:spcPct val="140000"/>
              </a:lnSpc>
            </a:pPr>
            <a:r>
              <a:rPr lang="zh-CN" sz="2800" dirty="0">
                <a:solidFill>
                  <a:srgbClr val="3333FF"/>
                </a:solidFill>
                <a:latin typeface="微软雅黑" pitchFamily="34" charset="-122"/>
                <a:ea typeface="微软雅黑" pitchFamily="34" charset="-122"/>
              </a:rPr>
              <a:t>企业核心价值观：积极进取、和谐发展</a:t>
            </a:r>
            <a:r>
              <a:rPr lang="zh-CN" sz="2800" dirty="0" smtClean="0">
                <a:solidFill>
                  <a:srgbClr val="3333FF"/>
                </a:solidFill>
                <a:latin typeface="微软雅黑" pitchFamily="34" charset="-122"/>
                <a:ea typeface="微软雅黑" pitchFamily="34" charset="-122"/>
              </a:rPr>
              <a:t>！</a:t>
            </a:r>
            <a:endParaRPr lang="zh-CN" sz="2800" dirty="0">
              <a:solidFill>
                <a:srgbClr val="3333FF"/>
              </a:solidFill>
              <a:latin typeface="微软雅黑" pitchFamily="34" charset="-122"/>
              <a:ea typeface="微软雅黑" pitchFamily="34" charset="-122"/>
            </a:endParaRPr>
          </a:p>
        </p:txBody>
      </p:sp>
      <p:pic>
        <p:nvPicPr>
          <p:cNvPr id="12292" name="Picture 4" descr="0059"/>
          <p:cNvPicPr>
            <a:picLocks noChangeAspect="1" noChangeArrowheads="1"/>
          </p:cNvPicPr>
          <p:nvPr/>
        </p:nvPicPr>
        <p:blipFill>
          <a:blip r:embed="rId2"/>
          <a:srcRect/>
          <a:stretch>
            <a:fillRect/>
          </a:stretch>
        </p:blipFill>
        <p:spPr bwMode="auto">
          <a:xfrm>
            <a:off x="0" y="4268809"/>
            <a:ext cx="5435600" cy="2160587"/>
          </a:xfrm>
          <a:prstGeom prst="rect">
            <a:avLst/>
          </a:prstGeom>
          <a:noFill/>
          <a:ln w="9525">
            <a:noFill/>
            <a:miter lim="800000"/>
            <a:headEnd/>
            <a:tailEnd/>
          </a:ln>
        </p:spPr>
      </p:pic>
      <p:pic>
        <p:nvPicPr>
          <p:cNvPr id="12293" name="Picture 5" descr="元宵灯会"/>
          <p:cNvPicPr>
            <a:picLocks noChangeAspect="1" noChangeArrowheads="1"/>
          </p:cNvPicPr>
          <p:nvPr/>
        </p:nvPicPr>
        <p:blipFill>
          <a:blip r:embed="rId3"/>
          <a:srcRect/>
          <a:stretch>
            <a:fillRect/>
          </a:stretch>
        </p:blipFill>
        <p:spPr bwMode="auto">
          <a:xfrm>
            <a:off x="5435600" y="4268809"/>
            <a:ext cx="3697288" cy="2160587"/>
          </a:xfrm>
          <a:prstGeom prst="rect">
            <a:avLst/>
          </a:prstGeom>
          <a:noFill/>
          <a:ln w="9525">
            <a:noFill/>
            <a:miter lim="800000"/>
            <a:headEnd/>
            <a:tailEnd/>
          </a:ln>
        </p:spPr>
      </p:pic>
      <p:sp>
        <p:nvSpPr>
          <p:cNvPr id="6" name="AutoShape 45"/>
          <p:cNvSpPr>
            <a:spLocks noChangeArrowheads="1"/>
          </p:cNvSpPr>
          <p:nvPr/>
        </p:nvSpPr>
        <p:spPr bwMode="auto">
          <a:xfrm>
            <a:off x="866805" y="428628"/>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我们的使命、愿景和价值观</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anim calcmode="lin" valueType="num">
                                      <p:cBhvr additive="base">
                                        <p:cTn id="11"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91">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anim calcmode="lin" valueType="num">
                                      <p:cBhvr additive="base">
                                        <p:cTn id="15"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91">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乒乓球比赛.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探望养老院老人.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厦门五缘湾一日游.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5"/>
          <p:cNvSpPr>
            <a:spLocks noChangeArrowheads="1"/>
          </p:cNvSpPr>
          <p:nvPr/>
        </p:nvSpPr>
        <p:spPr bwMode="auto">
          <a:xfrm>
            <a:off x="866805" y="2643182"/>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我们的福利</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a:grpSpLocks/>
          </p:cNvGrpSpPr>
          <p:nvPr/>
        </p:nvGrpSpPr>
        <p:grpSpPr bwMode="auto">
          <a:xfrm>
            <a:off x="1231900" y="1693863"/>
            <a:ext cx="2143125" cy="3955037"/>
            <a:chOff x="1393020" y="1487488"/>
            <a:chExt cx="2143125" cy="3955037"/>
          </a:xfrm>
        </p:grpSpPr>
        <p:sp>
          <p:nvSpPr>
            <p:cNvPr id="31755" name="TextBox 7"/>
            <p:cNvSpPr txBox="1">
              <a:spLocks noChangeArrowheads="1"/>
            </p:cNvSpPr>
            <p:nvPr/>
          </p:nvSpPr>
          <p:spPr bwMode="auto">
            <a:xfrm>
              <a:off x="1393020" y="1487488"/>
              <a:ext cx="2143125" cy="584200"/>
            </a:xfrm>
            <a:prstGeom prst="rect">
              <a:avLst/>
            </a:prstGeom>
            <a:noFill/>
            <a:ln w="9525">
              <a:noFill/>
              <a:miter lim="800000"/>
              <a:headEnd/>
              <a:tailEnd/>
            </a:ln>
          </p:spPr>
          <p:txBody>
            <a:bodyPr>
              <a:spAutoFit/>
            </a:bodyPr>
            <a:lstStyle/>
            <a:p>
              <a:r>
                <a:rPr lang="en-US" altLang="zh-CN" sz="3200" dirty="0" smtClean="0">
                  <a:solidFill>
                    <a:srgbClr val="C00000"/>
                  </a:solidFill>
                  <a:latin typeface="微软雅黑" pitchFamily="34" charset="-122"/>
                  <a:ea typeface="微软雅黑" pitchFamily="34" charset="-122"/>
                </a:rPr>
                <a:t>1600</a:t>
              </a:r>
              <a:r>
                <a:rPr lang="zh-CN" altLang="en-US" sz="3200" dirty="0" smtClean="0">
                  <a:latin typeface="微软雅黑" pitchFamily="34" charset="-122"/>
                  <a:ea typeface="微软雅黑" pitchFamily="34" charset="-122"/>
                </a:rPr>
                <a:t>元</a:t>
              </a:r>
              <a:r>
                <a:rPr lang="en-US" altLang="zh-CN" sz="3200" dirty="0">
                  <a:latin typeface="微软雅黑" pitchFamily="34" charset="-122"/>
                  <a:ea typeface="微软雅黑" pitchFamily="34" charset="-122"/>
                </a:rPr>
                <a:t>/</a:t>
              </a:r>
              <a:r>
                <a:rPr lang="zh-CN" altLang="en-US" sz="3200" dirty="0">
                  <a:latin typeface="微软雅黑" pitchFamily="34" charset="-122"/>
                  <a:ea typeface="微软雅黑" pitchFamily="34" charset="-122"/>
                </a:rPr>
                <a:t>月</a:t>
              </a:r>
            </a:p>
          </p:txBody>
        </p:sp>
        <p:sp>
          <p:nvSpPr>
            <p:cNvPr id="3" name="TextBox 9"/>
            <p:cNvSpPr txBox="1">
              <a:spLocks noChangeArrowheads="1"/>
            </p:cNvSpPr>
            <p:nvPr/>
          </p:nvSpPr>
          <p:spPr bwMode="auto">
            <a:xfrm>
              <a:off x="1393020" y="4857750"/>
              <a:ext cx="2143125" cy="584775"/>
            </a:xfrm>
            <a:prstGeom prst="rect">
              <a:avLst/>
            </a:prstGeom>
            <a:noFill/>
            <a:ln w="9525">
              <a:noFill/>
              <a:miter lim="800000"/>
              <a:headEnd/>
              <a:tailEnd/>
            </a:ln>
          </p:spPr>
          <p:txBody>
            <a:bodyPr>
              <a:spAutoFit/>
            </a:bodyPr>
            <a:lstStyle/>
            <a:p>
              <a:r>
                <a:rPr lang="zh-CN" altLang="en-US" sz="3200" dirty="0" smtClean="0">
                  <a:solidFill>
                    <a:srgbClr val="0000FF"/>
                  </a:solidFill>
                  <a:latin typeface="微软雅黑" pitchFamily="34" charset="-122"/>
                  <a:ea typeface="微软雅黑" pitchFamily="34" charset="-122"/>
                </a:rPr>
                <a:t>第</a:t>
              </a:r>
              <a:r>
                <a:rPr lang="en-US" altLang="zh-CN" sz="3200" dirty="0" smtClean="0">
                  <a:solidFill>
                    <a:srgbClr val="0000FF"/>
                  </a:solidFill>
                  <a:latin typeface="微软雅黑" pitchFamily="34" charset="-122"/>
                  <a:ea typeface="微软雅黑" pitchFamily="34" charset="-122"/>
                </a:rPr>
                <a:t>1-3</a:t>
              </a:r>
              <a:r>
                <a:rPr lang="zh-CN" altLang="en-US" sz="3200" dirty="0" smtClean="0">
                  <a:solidFill>
                    <a:srgbClr val="0000FF"/>
                  </a:solidFill>
                  <a:latin typeface="微软雅黑" pitchFamily="34" charset="-122"/>
                  <a:ea typeface="微软雅黑" pitchFamily="34" charset="-122"/>
                </a:rPr>
                <a:t>个月</a:t>
              </a:r>
              <a:endParaRPr lang="zh-CN" altLang="en-US" sz="3200" dirty="0">
                <a:solidFill>
                  <a:srgbClr val="0000FF"/>
                </a:solidFill>
                <a:latin typeface="微软雅黑" pitchFamily="34" charset="-122"/>
                <a:ea typeface="微软雅黑" pitchFamily="34" charset="-122"/>
              </a:endParaRPr>
            </a:p>
          </p:txBody>
        </p:sp>
        <p:grpSp>
          <p:nvGrpSpPr>
            <p:cNvPr id="4" name="Group 7"/>
            <p:cNvGrpSpPr>
              <a:grpSpLocks/>
            </p:cNvGrpSpPr>
            <p:nvPr/>
          </p:nvGrpSpPr>
          <p:grpSpPr bwMode="auto">
            <a:xfrm>
              <a:off x="1483507" y="2304256"/>
              <a:ext cx="1962150" cy="2249488"/>
              <a:chOff x="0" y="0"/>
              <a:chExt cx="1236" cy="1417"/>
            </a:xfrm>
          </p:grpSpPr>
          <p:pic>
            <p:nvPicPr>
              <p:cNvPr id="31758" name="圆角矩形 6"/>
              <p:cNvPicPr>
                <a:picLocks noChangeArrowheads="1"/>
              </p:cNvPicPr>
              <p:nvPr/>
            </p:nvPicPr>
            <p:blipFill>
              <a:blip r:embed="rId3" cstate="print"/>
              <a:srcRect/>
              <a:stretch>
                <a:fillRect/>
              </a:stretch>
            </p:blipFill>
            <p:spPr bwMode="auto">
              <a:xfrm>
                <a:off x="0" y="0"/>
                <a:ext cx="1236" cy="1417"/>
              </a:xfrm>
              <a:prstGeom prst="rect">
                <a:avLst/>
              </a:prstGeom>
              <a:noFill/>
              <a:ln w="9525">
                <a:noFill/>
                <a:miter lim="800000"/>
                <a:headEnd/>
                <a:tailEnd/>
              </a:ln>
            </p:spPr>
          </p:pic>
          <p:sp>
            <p:nvSpPr>
              <p:cNvPr id="31759" name="Text Box 9"/>
              <p:cNvSpPr txBox="1">
                <a:spLocks noChangeArrowheads="1"/>
              </p:cNvSpPr>
              <p:nvPr/>
            </p:nvSpPr>
            <p:spPr bwMode="auto">
              <a:xfrm>
                <a:off x="70" y="71"/>
                <a:ext cx="1097" cy="1277"/>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grpSp>
      <p:grpSp>
        <p:nvGrpSpPr>
          <p:cNvPr id="5" name="组合 13"/>
          <p:cNvGrpSpPr>
            <a:grpSpLocks/>
          </p:cNvGrpSpPr>
          <p:nvPr/>
        </p:nvGrpSpPr>
        <p:grpSpPr bwMode="auto">
          <a:xfrm>
            <a:off x="5768975" y="1693863"/>
            <a:ext cx="2143125" cy="4447480"/>
            <a:chOff x="5929313" y="1487488"/>
            <a:chExt cx="2143125" cy="4447480"/>
          </a:xfrm>
        </p:grpSpPr>
        <p:grpSp>
          <p:nvGrpSpPr>
            <p:cNvPr id="6" name="Group 2"/>
            <p:cNvGrpSpPr>
              <a:grpSpLocks/>
            </p:cNvGrpSpPr>
            <p:nvPr/>
          </p:nvGrpSpPr>
          <p:grpSpPr bwMode="auto">
            <a:xfrm>
              <a:off x="6038056" y="2323306"/>
              <a:ext cx="1925638" cy="2211388"/>
              <a:chOff x="0" y="0"/>
              <a:chExt cx="1213" cy="1393"/>
            </a:xfrm>
          </p:grpSpPr>
          <p:pic>
            <p:nvPicPr>
              <p:cNvPr id="31753" name="圆角矩形 5"/>
              <p:cNvPicPr>
                <a:picLocks noChangeArrowheads="1"/>
              </p:cNvPicPr>
              <p:nvPr/>
            </p:nvPicPr>
            <p:blipFill>
              <a:blip r:embed="rId4" cstate="print"/>
              <a:srcRect/>
              <a:stretch>
                <a:fillRect/>
              </a:stretch>
            </p:blipFill>
            <p:spPr bwMode="auto">
              <a:xfrm>
                <a:off x="0" y="0"/>
                <a:ext cx="1213" cy="1393"/>
              </a:xfrm>
              <a:prstGeom prst="rect">
                <a:avLst/>
              </a:prstGeom>
              <a:noFill/>
              <a:ln w="9525">
                <a:noFill/>
                <a:miter lim="800000"/>
                <a:headEnd/>
                <a:tailEnd/>
              </a:ln>
            </p:spPr>
          </p:pic>
          <p:sp>
            <p:nvSpPr>
              <p:cNvPr id="31754" name="Text Box 4"/>
              <p:cNvSpPr txBox="1">
                <a:spLocks noChangeArrowheads="1"/>
              </p:cNvSpPr>
              <p:nvPr/>
            </p:nvSpPr>
            <p:spPr bwMode="auto">
              <a:xfrm>
                <a:off x="69" y="69"/>
                <a:ext cx="1076" cy="1256"/>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1751" name="TextBox 8"/>
            <p:cNvSpPr txBox="1">
              <a:spLocks noChangeArrowheads="1"/>
            </p:cNvSpPr>
            <p:nvPr/>
          </p:nvSpPr>
          <p:spPr bwMode="auto">
            <a:xfrm>
              <a:off x="5929313" y="1487488"/>
              <a:ext cx="2143125" cy="585787"/>
            </a:xfrm>
            <a:prstGeom prst="rect">
              <a:avLst/>
            </a:prstGeom>
            <a:noFill/>
            <a:ln w="9525">
              <a:noFill/>
              <a:miter lim="800000"/>
              <a:headEnd/>
              <a:tailEnd/>
            </a:ln>
          </p:spPr>
          <p:txBody>
            <a:bodyPr>
              <a:spAutoFit/>
            </a:bodyPr>
            <a:lstStyle/>
            <a:p>
              <a:r>
                <a:rPr lang="en-US" altLang="zh-CN" sz="3200" dirty="0" smtClean="0">
                  <a:solidFill>
                    <a:srgbClr val="C00000"/>
                  </a:solidFill>
                  <a:latin typeface="微软雅黑" pitchFamily="34" charset="-122"/>
                  <a:ea typeface="微软雅黑" pitchFamily="34" charset="-122"/>
                </a:rPr>
                <a:t>1800</a:t>
              </a:r>
              <a:r>
                <a:rPr lang="zh-CN" altLang="en-US" sz="3200" dirty="0">
                  <a:latin typeface="微软雅黑" pitchFamily="34" charset="-122"/>
                  <a:ea typeface="微软雅黑" pitchFamily="34" charset="-122"/>
                </a:rPr>
                <a:t>元</a:t>
              </a:r>
              <a:r>
                <a:rPr lang="en-US" altLang="zh-CN" sz="3200" dirty="0">
                  <a:latin typeface="微软雅黑" pitchFamily="34" charset="-122"/>
                  <a:ea typeface="微软雅黑" pitchFamily="34" charset="-122"/>
                </a:rPr>
                <a:t>/</a:t>
              </a:r>
              <a:r>
                <a:rPr lang="zh-CN" altLang="en-US" sz="3200" dirty="0">
                  <a:latin typeface="微软雅黑" pitchFamily="34" charset="-122"/>
                  <a:ea typeface="微软雅黑" pitchFamily="34" charset="-122"/>
                </a:rPr>
                <a:t>月</a:t>
              </a:r>
            </a:p>
          </p:txBody>
        </p:sp>
        <p:sp>
          <p:nvSpPr>
            <p:cNvPr id="31752" name="TextBox 10"/>
            <p:cNvSpPr txBox="1">
              <a:spLocks noChangeArrowheads="1"/>
            </p:cNvSpPr>
            <p:nvPr/>
          </p:nvSpPr>
          <p:spPr bwMode="auto">
            <a:xfrm>
              <a:off x="5929313" y="4857750"/>
              <a:ext cx="2143125" cy="1077218"/>
            </a:xfrm>
            <a:prstGeom prst="rect">
              <a:avLst/>
            </a:prstGeom>
            <a:noFill/>
            <a:ln w="9525">
              <a:noFill/>
              <a:miter lim="800000"/>
              <a:headEnd/>
              <a:tailEnd/>
            </a:ln>
          </p:spPr>
          <p:txBody>
            <a:bodyPr>
              <a:spAutoFit/>
            </a:bodyPr>
            <a:lstStyle/>
            <a:p>
              <a:r>
                <a:rPr lang="zh-CN" altLang="en-US" sz="3200" dirty="0" smtClean="0">
                  <a:solidFill>
                    <a:srgbClr val="0000FF"/>
                  </a:solidFill>
                  <a:latin typeface="微软雅黑" pitchFamily="34" charset="-122"/>
                  <a:ea typeface="微软雅黑" pitchFamily="34" charset="-122"/>
                </a:rPr>
                <a:t>第</a:t>
              </a:r>
              <a:r>
                <a:rPr lang="en-US" altLang="zh-CN" sz="3200" dirty="0" smtClean="0">
                  <a:solidFill>
                    <a:srgbClr val="0000FF"/>
                  </a:solidFill>
                  <a:latin typeface="微软雅黑" pitchFamily="34" charset="-122"/>
                  <a:ea typeface="微软雅黑" pitchFamily="34" charset="-122"/>
                </a:rPr>
                <a:t>4</a:t>
              </a:r>
              <a:r>
                <a:rPr lang="zh-CN" altLang="en-US" sz="3200" dirty="0" smtClean="0">
                  <a:solidFill>
                    <a:srgbClr val="0000FF"/>
                  </a:solidFill>
                  <a:latin typeface="微软雅黑" pitchFamily="34" charset="-122"/>
                  <a:ea typeface="微软雅黑" pitchFamily="34" charset="-122"/>
                </a:rPr>
                <a:t>个月至实习结束</a:t>
              </a:r>
              <a:endParaRPr lang="zh-CN" altLang="en-US" sz="3200" dirty="0">
                <a:solidFill>
                  <a:srgbClr val="0000FF"/>
                </a:solidFill>
                <a:latin typeface="微软雅黑" pitchFamily="34" charset="-122"/>
                <a:ea typeface="微软雅黑" pitchFamily="34" charset="-122"/>
              </a:endParaRPr>
            </a:p>
          </p:txBody>
        </p:sp>
      </p:grpSp>
      <p:pic>
        <p:nvPicPr>
          <p:cNvPr id="31756" name="矩形 14"/>
          <p:cNvPicPr>
            <a:picLocks noChangeArrowheads="1"/>
          </p:cNvPicPr>
          <p:nvPr/>
        </p:nvPicPr>
        <p:blipFill>
          <a:blip r:embed="rId5" cstate="print"/>
          <a:srcRect/>
          <a:stretch>
            <a:fillRect/>
          </a:stretch>
        </p:blipFill>
        <p:spPr bwMode="auto">
          <a:xfrm>
            <a:off x="3505200" y="2760663"/>
            <a:ext cx="2133600" cy="1817687"/>
          </a:xfrm>
          <a:prstGeom prst="rect">
            <a:avLst/>
          </a:prstGeom>
          <a:noFill/>
          <a:ln w="9525">
            <a:noFill/>
            <a:miter lim="800000"/>
            <a:headEnd/>
            <a:tailEnd/>
          </a:ln>
        </p:spPr>
      </p:pic>
      <p:sp>
        <p:nvSpPr>
          <p:cNvPr id="31749"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dirty="0" smtClean="0">
                <a:solidFill>
                  <a:srgbClr val="0000FF"/>
                </a:solidFill>
                <a:latin typeface="微软雅黑" pitchFamily="34" charset="-122"/>
                <a:ea typeface="微软雅黑" pitchFamily="34" charset="-122"/>
              </a:rPr>
              <a:t>实习补贴</a:t>
            </a:r>
            <a:endParaRPr lang="zh-CN" altLang="en-US" sz="3200" dirty="0">
              <a:solidFill>
                <a:srgbClr val="0000FF"/>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6"/>
                                        </p:tgtEl>
                                        <p:attrNameLst>
                                          <p:attrName>style.visibility</p:attrName>
                                        </p:attrNameLst>
                                      </p:cBhvr>
                                      <p:to>
                                        <p:strVal val="visible"/>
                                      </p:to>
                                    </p:set>
                                    <p:animEffect transition="in" filter="wipe(left)">
                                      <p:cBhvr>
                                        <p:cTn id="12" dur="500"/>
                                        <p:tgtEl>
                                          <p:spTgt spid="31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435100" y="2673350"/>
            <a:ext cx="2182813" cy="3041650"/>
            <a:chOff x="0" y="0"/>
            <a:chExt cx="1375" cy="1916"/>
          </a:xfrm>
        </p:grpSpPr>
        <p:pic>
          <p:nvPicPr>
            <p:cNvPr id="30740" name="圆角矩形 5"/>
            <p:cNvPicPr>
              <a:picLocks noChangeArrowheads="1"/>
            </p:cNvPicPr>
            <p:nvPr/>
          </p:nvPicPr>
          <p:blipFill>
            <a:blip r:embed="rId3" cstate="print"/>
            <a:srcRect/>
            <a:stretch>
              <a:fillRect/>
            </a:stretch>
          </p:blipFill>
          <p:spPr bwMode="auto">
            <a:xfrm>
              <a:off x="0" y="0"/>
              <a:ext cx="1375" cy="1916"/>
            </a:xfrm>
            <a:prstGeom prst="rect">
              <a:avLst/>
            </a:prstGeom>
            <a:noFill/>
            <a:ln w="9525">
              <a:noFill/>
              <a:miter lim="800000"/>
              <a:headEnd/>
              <a:tailEnd/>
            </a:ln>
          </p:spPr>
        </p:pic>
        <p:sp>
          <p:nvSpPr>
            <p:cNvPr id="30741" name="Text Box 4"/>
            <p:cNvSpPr txBox="1">
              <a:spLocks noChangeArrowheads="1"/>
            </p:cNvSpPr>
            <p:nvPr/>
          </p:nvSpPr>
          <p:spPr bwMode="auto">
            <a:xfrm>
              <a:off x="79" y="79"/>
              <a:ext cx="1218" cy="1758"/>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0725" name="TextBox 9"/>
          <p:cNvSpPr txBox="1">
            <a:spLocks noChangeArrowheads="1"/>
          </p:cNvSpPr>
          <p:nvPr/>
        </p:nvSpPr>
        <p:spPr bwMode="auto">
          <a:xfrm>
            <a:off x="1142976" y="1772655"/>
            <a:ext cx="3071834" cy="584775"/>
          </a:xfrm>
          <a:prstGeom prst="rect">
            <a:avLst/>
          </a:prstGeom>
          <a:noFill/>
          <a:ln w="9525">
            <a:noFill/>
            <a:miter lim="800000"/>
            <a:headEnd/>
            <a:tailEnd/>
          </a:ln>
        </p:spPr>
        <p:txBody>
          <a:bodyPr wrap="square">
            <a:spAutoFit/>
          </a:bodyPr>
          <a:lstStyle/>
          <a:p>
            <a:r>
              <a:rPr lang="zh-CN" altLang="en-US" sz="3200" dirty="0">
                <a:solidFill>
                  <a:srgbClr val="0000FF"/>
                </a:solidFill>
                <a:latin typeface="微软雅黑" pitchFamily="34" charset="-122"/>
                <a:ea typeface="微软雅黑" pitchFamily="34" charset="-122"/>
              </a:rPr>
              <a:t>初级</a:t>
            </a:r>
            <a:r>
              <a:rPr lang="zh-CN" altLang="en-US" sz="3200" dirty="0" smtClean="0">
                <a:solidFill>
                  <a:srgbClr val="0000FF"/>
                </a:solidFill>
                <a:latin typeface="微软雅黑" pitchFamily="34" charset="-122"/>
                <a:ea typeface="微软雅黑" pitchFamily="34" charset="-122"/>
              </a:rPr>
              <a:t>英语</a:t>
            </a:r>
            <a:r>
              <a:rPr lang="en-US" altLang="zh-CN" sz="3200" dirty="0" smtClean="0">
                <a:solidFill>
                  <a:srgbClr val="0000FF"/>
                </a:solidFill>
                <a:latin typeface="微软雅黑" pitchFamily="34" charset="-122"/>
                <a:ea typeface="微软雅黑" pitchFamily="34" charset="-122"/>
              </a:rPr>
              <a:t>/</a:t>
            </a:r>
            <a:r>
              <a:rPr lang="zh-CN" altLang="en-US" sz="3200" dirty="0" smtClean="0">
                <a:solidFill>
                  <a:srgbClr val="0000FF"/>
                </a:solidFill>
                <a:latin typeface="微软雅黑" pitchFamily="34" charset="-122"/>
                <a:ea typeface="微软雅黑" pitchFamily="34" charset="-122"/>
              </a:rPr>
              <a:t>日语</a:t>
            </a:r>
            <a:endParaRPr lang="zh-CN" altLang="en-US" sz="3200" dirty="0">
              <a:solidFill>
                <a:srgbClr val="0000FF"/>
              </a:solidFill>
              <a:latin typeface="微软雅黑" pitchFamily="34" charset="-122"/>
              <a:ea typeface="微软雅黑" pitchFamily="34" charset="-122"/>
            </a:endParaRPr>
          </a:p>
        </p:txBody>
      </p:sp>
      <p:grpSp>
        <p:nvGrpSpPr>
          <p:cNvPr id="3" name="Group 6"/>
          <p:cNvGrpSpPr>
            <a:grpSpLocks/>
          </p:cNvGrpSpPr>
          <p:nvPr/>
        </p:nvGrpSpPr>
        <p:grpSpPr bwMode="auto">
          <a:xfrm>
            <a:off x="4932363" y="858838"/>
            <a:ext cx="2928937" cy="1500187"/>
            <a:chOff x="0" y="0"/>
            <a:chExt cx="7876039" cy="1714512"/>
          </a:xfrm>
        </p:grpSpPr>
        <p:grpSp>
          <p:nvGrpSpPr>
            <p:cNvPr id="4" name="Group 7"/>
            <p:cNvGrpSpPr>
              <a:grpSpLocks/>
            </p:cNvGrpSpPr>
            <p:nvPr/>
          </p:nvGrpSpPr>
          <p:grpSpPr bwMode="auto">
            <a:xfrm>
              <a:off x="-3854096" y="-16765"/>
              <a:ext cx="11786142" cy="3434686"/>
              <a:chOff x="0" y="0"/>
              <a:chExt cx="4383024" cy="3005328"/>
            </a:xfrm>
          </p:grpSpPr>
          <p:pic>
            <p:nvPicPr>
              <p:cNvPr id="30738" name="云形标注 16"/>
              <p:cNvPicPr>
                <a:picLocks noChangeArrowheads="1"/>
              </p:cNvPicPr>
              <p:nvPr/>
            </p:nvPicPr>
            <p:blipFill>
              <a:blip r:embed="rId4" cstate="print"/>
              <a:srcRect/>
              <a:stretch>
                <a:fillRect/>
              </a:stretch>
            </p:blipFill>
            <p:spPr bwMode="auto">
              <a:xfrm>
                <a:off x="0" y="0"/>
                <a:ext cx="4383024" cy="3005328"/>
              </a:xfrm>
              <a:prstGeom prst="rect">
                <a:avLst/>
              </a:prstGeom>
              <a:noFill/>
              <a:ln w="9525">
                <a:noFill/>
                <a:miter lim="800000"/>
                <a:headEnd/>
                <a:tailEnd/>
              </a:ln>
            </p:spPr>
          </p:pic>
          <p:sp>
            <p:nvSpPr>
              <p:cNvPr id="30739" name="Text Box 9"/>
              <p:cNvSpPr txBox="1">
                <a:spLocks noChangeArrowheads="1"/>
              </p:cNvSpPr>
              <p:nvPr/>
            </p:nvSpPr>
            <p:spPr bwMode="auto">
              <a:xfrm>
                <a:off x="1836937" y="241225"/>
                <a:ext cx="1913301" cy="977553"/>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0737" name="TextBox 17"/>
            <p:cNvSpPr txBox="1">
              <a:spLocks noChangeArrowheads="1"/>
            </p:cNvSpPr>
            <p:nvPr/>
          </p:nvSpPr>
          <p:spPr bwMode="auto">
            <a:xfrm>
              <a:off x="241388" y="609905"/>
              <a:ext cx="7634651" cy="527617"/>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时间：</a:t>
              </a:r>
              <a:r>
                <a:rPr lang="zh-CN" altLang="en-US" sz="2400">
                  <a:solidFill>
                    <a:srgbClr val="C00000"/>
                  </a:solidFill>
                  <a:latin typeface="微软雅黑" pitchFamily="34" charset="-122"/>
                  <a:ea typeface="微软雅黑" pitchFamily="34" charset="-122"/>
                </a:rPr>
                <a:t>每季度末</a:t>
              </a:r>
            </a:p>
          </p:txBody>
        </p:sp>
      </p:grpSp>
      <p:grpSp>
        <p:nvGrpSpPr>
          <p:cNvPr id="5" name="Group 11"/>
          <p:cNvGrpSpPr>
            <a:grpSpLocks/>
          </p:cNvGrpSpPr>
          <p:nvPr/>
        </p:nvGrpSpPr>
        <p:grpSpPr bwMode="auto">
          <a:xfrm>
            <a:off x="3505200" y="3690938"/>
            <a:ext cx="4424363" cy="2524125"/>
            <a:chOff x="-3336869" y="-782579"/>
            <a:chExt cx="11396881" cy="2523760"/>
          </a:xfrm>
        </p:grpSpPr>
        <p:grpSp>
          <p:nvGrpSpPr>
            <p:cNvPr id="6" name="Group 12"/>
            <p:cNvGrpSpPr>
              <a:grpSpLocks/>
            </p:cNvGrpSpPr>
            <p:nvPr/>
          </p:nvGrpSpPr>
          <p:grpSpPr bwMode="auto">
            <a:xfrm>
              <a:off x="-3336869" y="-782579"/>
              <a:ext cx="11258988" cy="2523760"/>
              <a:chOff x="0" y="0"/>
              <a:chExt cx="4370832" cy="2523744"/>
            </a:xfrm>
          </p:grpSpPr>
          <p:pic>
            <p:nvPicPr>
              <p:cNvPr id="30734" name="云形标注 19"/>
              <p:cNvPicPr>
                <a:picLocks noChangeArrowheads="1"/>
              </p:cNvPicPr>
              <p:nvPr/>
            </p:nvPicPr>
            <p:blipFill>
              <a:blip r:embed="rId5" cstate="print"/>
              <a:srcRect/>
              <a:stretch>
                <a:fillRect/>
              </a:stretch>
            </p:blipFill>
            <p:spPr bwMode="auto">
              <a:xfrm>
                <a:off x="0" y="0"/>
                <a:ext cx="4370832" cy="2523744"/>
              </a:xfrm>
              <a:prstGeom prst="rect">
                <a:avLst/>
              </a:prstGeom>
              <a:noFill/>
              <a:ln w="9525">
                <a:noFill/>
                <a:miter lim="800000"/>
                <a:headEnd/>
                <a:tailEnd/>
              </a:ln>
            </p:spPr>
          </p:pic>
          <p:sp>
            <p:nvSpPr>
              <p:cNvPr id="30735" name="Text Box 14"/>
              <p:cNvSpPr txBox="1">
                <a:spLocks noChangeArrowheads="1"/>
              </p:cNvSpPr>
              <p:nvPr/>
            </p:nvSpPr>
            <p:spPr bwMode="auto">
              <a:xfrm>
                <a:off x="1716803" y="1041495"/>
                <a:ext cx="1997312" cy="1117203"/>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0733" name="TextBox 20"/>
            <p:cNvSpPr txBox="1">
              <a:spLocks noChangeArrowheads="1"/>
            </p:cNvSpPr>
            <p:nvPr/>
          </p:nvSpPr>
          <p:spPr bwMode="auto">
            <a:xfrm>
              <a:off x="425362" y="552471"/>
              <a:ext cx="7634650"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补贴：</a:t>
              </a:r>
              <a:r>
                <a:rPr lang="en-US" altLang="zh-CN" sz="2400">
                  <a:solidFill>
                    <a:srgbClr val="C00000"/>
                  </a:solidFill>
                  <a:latin typeface="微软雅黑" pitchFamily="34" charset="-122"/>
                  <a:ea typeface="微软雅黑" pitchFamily="34" charset="-122"/>
                </a:rPr>
                <a:t>200</a:t>
              </a:r>
              <a:r>
                <a:rPr lang="zh-CN" altLang="en-US" sz="2400">
                  <a:solidFill>
                    <a:srgbClr val="C00000"/>
                  </a:solidFill>
                  <a:latin typeface="微软雅黑" pitchFamily="34" charset="-122"/>
                  <a:ea typeface="微软雅黑" pitchFamily="34" charset="-122"/>
                </a:rPr>
                <a:t>元</a:t>
              </a:r>
              <a:r>
                <a:rPr lang="en-US" altLang="zh-CN" sz="2400">
                  <a:solidFill>
                    <a:srgbClr val="C00000"/>
                  </a:solidFill>
                  <a:latin typeface="微软雅黑" pitchFamily="34" charset="-122"/>
                  <a:ea typeface="微软雅黑" pitchFamily="34" charset="-122"/>
                </a:rPr>
                <a:t>/</a:t>
              </a:r>
              <a:r>
                <a:rPr lang="zh-CN" altLang="en-US" sz="2400">
                  <a:solidFill>
                    <a:srgbClr val="C00000"/>
                  </a:solidFill>
                  <a:latin typeface="微软雅黑" pitchFamily="34" charset="-122"/>
                  <a:ea typeface="微软雅黑" pitchFamily="34" charset="-122"/>
                </a:rPr>
                <a:t>月</a:t>
              </a:r>
            </a:p>
          </p:txBody>
        </p:sp>
      </p:grpSp>
      <p:grpSp>
        <p:nvGrpSpPr>
          <p:cNvPr id="7" name="Group 16"/>
          <p:cNvGrpSpPr>
            <a:grpSpLocks/>
          </p:cNvGrpSpPr>
          <p:nvPr/>
        </p:nvGrpSpPr>
        <p:grpSpPr bwMode="auto">
          <a:xfrm>
            <a:off x="5143500" y="2525713"/>
            <a:ext cx="2571750" cy="1714500"/>
            <a:chOff x="0" y="0"/>
            <a:chExt cx="7876039" cy="1714512"/>
          </a:xfrm>
        </p:grpSpPr>
        <p:grpSp>
          <p:nvGrpSpPr>
            <p:cNvPr id="8" name="Group 17"/>
            <p:cNvGrpSpPr>
              <a:grpSpLocks/>
            </p:cNvGrpSpPr>
            <p:nvPr/>
          </p:nvGrpSpPr>
          <p:grpSpPr bwMode="auto">
            <a:xfrm>
              <a:off x="-5092005" y="-11240"/>
              <a:ext cx="13031052" cy="1749564"/>
              <a:chOff x="0" y="0"/>
              <a:chExt cx="4255008" cy="1749552"/>
            </a:xfrm>
          </p:grpSpPr>
          <p:pic>
            <p:nvPicPr>
              <p:cNvPr id="30730" name="云形标注 22"/>
              <p:cNvPicPr>
                <a:picLocks noChangeArrowheads="1"/>
              </p:cNvPicPr>
              <p:nvPr/>
            </p:nvPicPr>
            <p:blipFill>
              <a:blip r:embed="rId6" cstate="print"/>
              <a:srcRect/>
              <a:stretch>
                <a:fillRect/>
              </a:stretch>
            </p:blipFill>
            <p:spPr bwMode="auto">
              <a:xfrm>
                <a:off x="0" y="0"/>
                <a:ext cx="4255008" cy="1749552"/>
              </a:xfrm>
              <a:prstGeom prst="rect">
                <a:avLst/>
              </a:prstGeom>
              <a:noFill/>
              <a:ln w="9525">
                <a:noFill/>
                <a:miter lim="800000"/>
                <a:headEnd/>
                <a:tailEnd/>
              </a:ln>
            </p:spPr>
          </p:pic>
          <p:sp>
            <p:nvSpPr>
              <p:cNvPr id="30731" name="Text Box 19"/>
              <p:cNvSpPr txBox="1">
                <a:spLocks noChangeArrowheads="1"/>
              </p:cNvSpPr>
              <p:nvPr/>
            </p:nvSpPr>
            <p:spPr bwMode="auto">
              <a:xfrm>
                <a:off x="2017133" y="270161"/>
                <a:ext cx="1679972" cy="1117203"/>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0729" name="TextBox 23"/>
            <p:cNvSpPr txBox="1">
              <a:spLocks noChangeArrowheads="1"/>
            </p:cNvSpPr>
            <p:nvPr/>
          </p:nvSpPr>
          <p:spPr bwMode="auto">
            <a:xfrm>
              <a:off x="3544" y="609905"/>
              <a:ext cx="7634649"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有效期：</a:t>
              </a:r>
              <a:r>
                <a:rPr lang="en-US" altLang="zh-CN" sz="2400">
                  <a:solidFill>
                    <a:srgbClr val="C00000"/>
                  </a:solidFill>
                  <a:latin typeface="微软雅黑" pitchFamily="34" charset="-122"/>
                  <a:ea typeface="微软雅黑" pitchFamily="34" charset="-122"/>
                </a:rPr>
                <a:t>1</a:t>
              </a:r>
              <a:r>
                <a:rPr lang="zh-CN" altLang="en-US" sz="2400">
                  <a:solidFill>
                    <a:srgbClr val="C00000"/>
                  </a:solidFill>
                  <a:latin typeface="微软雅黑" pitchFamily="34" charset="-122"/>
                  <a:ea typeface="微软雅黑" pitchFamily="34" charset="-122"/>
                </a:rPr>
                <a:t>年</a:t>
              </a:r>
            </a:p>
          </p:txBody>
        </p:sp>
      </p:grpSp>
      <p:sp>
        <p:nvSpPr>
          <p:cNvPr id="30727"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a:solidFill>
                  <a:srgbClr val="0000FF"/>
                </a:solidFill>
                <a:latin typeface="微软雅黑" pitchFamily="34" charset="-122"/>
                <a:ea typeface="微软雅黑" pitchFamily="34" charset="-122"/>
              </a:rPr>
              <a:t>外语补贴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checkerboard(across)">
                                      <p:cBhvr>
                                        <p:cTn id="7" dur="500"/>
                                        <p:tgtEl>
                                          <p:spTgt spid="30725"/>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a:grpSpLocks/>
          </p:cNvGrpSpPr>
          <p:nvPr/>
        </p:nvGrpSpPr>
        <p:grpSpPr bwMode="auto">
          <a:xfrm>
            <a:off x="1231900" y="1693863"/>
            <a:ext cx="2143125" cy="3949700"/>
            <a:chOff x="1393020" y="1487488"/>
            <a:chExt cx="2143125" cy="3949700"/>
          </a:xfrm>
        </p:grpSpPr>
        <p:sp>
          <p:nvSpPr>
            <p:cNvPr id="31755" name="TextBox 7"/>
            <p:cNvSpPr txBox="1">
              <a:spLocks noChangeArrowheads="1"/>
            </p:cNvSpPr>
            <p:nvPr/>
          </p:nvSpPr>
          <p:spPr bwMode="auto">
            <a:xfrm>
              <a:off x="1393020" y="1487488"/>
              <a:ext cx="2143125" cy="584200"/>
            </a:xfrm>
            <a:prstGeom prst="rect">
              <a:avLst/>
            </a:prstGeom>
            <a:noFill/>
            <a:ln w="9525">
              <a:noFill/>
              <a:miter lim="800000"/>
              <a:headEnd/>
              <a:tailEnd/>
            </a:ln>
          </p:spPr>
          <p:txBody>
            <a:bodyPr>
              <a:spAutoFit/>
            </a:bodyPr>
            <a:lstStyle/>
            <a:p>
              <a:r>
                <a:rPr lang="en-US" altLang="zh-CN" sz="3200">
                  <a:solidFill>
                    <a:srgbClr val="C00000"/>
                  </a:solidFill>
                  <a:latin typeface="微软雅黑" pitchFamily="34" charset="-122"/>
                  <a:ea typeface="微软雅黑" pitchFamily="34" charset="-122"/>
                </a:rPr>
                <a:t>500</a:t>
              </a:r>
              <a:r>
                <a:rPr lang="zh-CN" altLang="en-US" sz="3200">
                  <a:latin typeface="微软雅黑" pitchFamily="34" charset="-122"/>
                  <a:ea typeface="微软雅黑" pitchFamily="34" charset="-122"/>
                </a:rPr>
                <a:t>元</a:t>
              </a:r>
              <a:r>
                <a:rPr lang="en-US" altLang="zh-CN" sz="3200">
                  <a:latin typeface="微软雅黑" pitchFamily="34" charset="-122"/>
                  <a:ea typeface="微软雅黑" pitchFamily="34" charset="-122"/>
                </a:rPr>
                <a:t>/</a:t>
              </a:r>
              <a:r>
                <a:rPr lang="zh-CN" altLang="en-US" sz="3200">
                  <a:latin typeface="微软雅黑" pitchFamily="34" charset="-122"/>
                  <a:ea typeface="微软雅黑" pitchFamily="34" charset="-122"/>
                </a:rPr>
                <a:t>月</a:t>
              </a:r>
            </a:p>
          </p:txBody>
        </p:sp>
        <p:sp>
          <p:nvSpPr>
            <p:cNvPr id="3" name="TextBox 9"/>
            <p:cNvSpPr txBox="1">
              <a:spLocks noChangeArrowheads="1"/>
            </p:cNvSpPr>
            <p:nvPr/>
          </p:nvSpPr>
          <p:spPr bwMode="auto">
            <a:xfrm>
              <a:off x="1393020" y="4857750"/>
              <a:ext cx="2143125" cy="579438"/>
            </a:xfrm>
            <a:prstGeom prst="rect">
              <a:avLst/>
            </a:prstGeom>
            <a:noFill/>
            <a:ln w="9525">
              <a:noFill/>
              <a:miter lim="800000"/>
              <a:headEnd/>
              <a:tailEnd/>
            </a:ln>
          </p:spPr>
          <p:txBody>
            <a:bodyPr>
              <a:spAutoFit/>
            </a:bodyPr>
            <a:lstStyle/>
            <a:p>
              <a:r>
                <a:rPr lang="zh-CN" altLang="en-US" sz="3200">
                  <a:solidFill>
                    <a:srgbClr val="0000FF"/>
                  </a:solidFill>
                  <a:latin typeface="微软雅黑" pitchFamily="34" charset="-122"/>
                  <a:ea typeface="微软雅黑" pitchFamily="34" charset="-122"/>
                </a:rPr>
                <a:t>中级英语</a:t>
              </a:r>
            </a:p>
          </p:txBody>
        </p:sp>
        <p:grpSp>
          <p:nvGrpSpPr>
            <p:cNvPr id="4" name="Group 7"/>
            <p:cNvGrpSpPr>
              <a:grpSpLocks/>
            </p:cNvGrpSpPr>
            <p:nvPr/>
          </p:nvGrpSpPr>
          <p:grpSpPr bwMode="auto">
            <a:xfrm>
              <a:off x="1483507" y="2304256"/>
              <a:ext cx="1962150" cy="2249488"/>
              <a:chOff x="0" y="0"/>
              <a:chExt cx="1236" cy="1417"/>
            </a:xfrm>
          </p:grpSpPr>
          <p:pic>
            <p:nvPicPr>
              <p:cNvPr id="31758" name="圆角矩形 6"/>
              <p:cNvPicPr>
                <a:picLocks noChangeArrowheads="1"/>
              </p:cNvPicPr>
              <p:nvPr/>
            </p:nvPicPr>
            <p:blipFill>
              <a:blip r:embed="rId3" cstate="print"/>
              <a:srcRect/>
              <a:stretch>
                <a:fillRect/>
              </a:stretch>
            </p:blipFill>
            <p:spPr bwMode="auto">
              <a:xfrm>
                <a:off x="0" y="0"/>
                <a:ext cx="1236" cy="1417"/>
              </a:xfrm>
              <a:prstGeom prst="rect">
                <a:avLst/>
              </a:prstGeom>
              <a:noFill/>
              <a:ln w="9525">
                <a:noFill/>
                <a:miter lim="800000"/>
                <a:headEnd/>
                <a:tailEnd/>
              </a:ln>
            </p:spPr>
          </p:pic>
          <p:sp>
            <p:nvSpPr>
              <p:cNvPr id="31759" name="Text Box 9"/>
              <p:cNvSpPr txBox="1">
                <a:spLocks noChangeArrowheads="1"/>
              </p:cNvSpPr>
              <p:nvPr/>
            </p:nvSpPr>
            <p:spPr bwMode="auto">
              <a:xfrm>
                <a:off x="70" y="71"/>
                <a:ext cx="1097" cy="1277"/>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grpSp>
      <p:grpSp>
        <p:nvGrpSpPr>
          <p:cNvPr id="5" name="组合 13"/>
          <p:cNvGrpSpPr>
            <a:grpSpLocks/>
          </p:cNvGrpSpPr>
          <p:nvPr/>
        </p:nvGrpSpPr>
        <p:grpSpPr bwMode="auto">
          <a:xfrm>
            <a:off x="5768975" y="1693863"/>
            <a:ext cx="2143125" cy="3949700"/>
            <a:chOff x="5929313" y="1487488"/>
            <a:chExt cx="2143125" cy="3949700"/>
          </a:xfrm>
        </p:grpSpPr>
        <p:grpSp>
          <p:nvGrpSpPr>
            <p:cNvPr id="6" name="Group 2"/>
            <p:cNvGrpSpPr>
              <a:grpSpLocks/>
            </p:cNvGrpSpPr>
            <p:nvPr/>
          </p:nvGrpSpPr>
          <p:grpSpPr bwMode="auto">
            <a:xfrm>
              <a:off x="6038056" y="2323306"/>
              <a:ext cx="1925638" cy="2211388"/>
              <a:chOff x="0" y="0"/>
              <a:chExt cx="1213" cy="1393"/>
            </a:xfrm>
          </p:grpSpPr>
          <p:pic>
            <p:nvPicPr>
              <p:cNvPr id="31753" name="圆角矩形 5"/>
              <p:cNvPicPr>
                <a:picLocks noChangeArrowheads="1"/>
              </p:cNvPicPr>
              <p:nvPr/>
            </p:nvPicPr>
            <p:blipFill>
              <a:blip r:embed="rId4" cstate="print"/>
              <a:srcRect/>
              <a:stretch>
                <a:fillRect/>
              </a:stretch>
            </p:blipFill>
            <p:spPr bwMode="auto">
              <a:xfrm>
                <a:off x="0" y="0"/>
                <a:ext cx="1213" cy="1393"/>
              </a:xfrm>
              <a:prstGeom prst="rect">
                <a:avLst/>
              </a:prstGeom>
              <a:noFill/>
              <a:ln w="9525">
                <a:noFill/>
                <a:miter lim="800000"/>
                <a:headEnd/>
                <a:tailEnd/>
              </a:ln>
            </p:spPr>
          </p:pic>
          <p:sp>
            <p:nvSpPr>
              <p:cNvPr id="31754" name="Text Box 4"/>
              <p:cNvSpPr txBox="1">
                <a:spLocks noChangeArrowheads="1"/>
              </p:cNvSpPr>
              <p:nvPr/>
            </p:nvSpPr>
            <p:spPr bwMode="auto">
              <a:xfrm>
                <a:off x="69" y="69"/>
                <a:ext cx="1076" cy="1256"/>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1751" name="TextBox 8"/>
            <p:cNvSpPr txBox="1">
              <a:spLocks noChangeArrowheads="1"/>
            </p:cNvSpPr>
            <p:nvPr/>
          </p:nvSpPr>
          <p:spPr bwMode="auto">
            <a:xfrm>
              <a:off x="5929313" y="1487488"/>
              <a:ext cx="2143125" cy="585787"/>
            </a:xfrm>
            <a:prstGeom prst="rect">
              <a:avLst/>
            </a:prstGeom>
            <a:noFill/>
            <a:ln w="9525">
              <a:noFill/>
              <a:miter lim="800000"/>
              <a:headEnd/>
              <a:tailEnd/>
            </a:ln>
          </p:spPr>
          <p:txBody>
            <a:bodyPr>
              <a:spAutoFit/>
            </a:bodyPr>
            <a:lstStyle/>
            <a:p>
              <a:r>
                <a:rPr lang="en-US" altLang="zh-CN" sz="3200">
                  <a:solidFill>
                    <a:srgbClr val="C00000"/>
                  </a:solidFill>
                  <a:latin typeface="微软雅黑" pitchFamily="34" charset="-122"/>
                  <a:ea typeface="微软雅黑" pitchFamily="34" charset="-122"/>
                </a:rPr>
                <a:t>500</a:t>
              </a:r>
              <a:r>
                <a:rPr lang="zh-CN" altLang="en-US" sz="3200">
                  <a:latin typeface="微软雅黑" pitchFamily="34" charset="-122"/>
                  <a:ea typeface="微软雅黑" pitchFamily="34" charset="-122"/>
                </a:rPr>
                <a:t>元</a:t>
              </a:r>
              <a:r>
                <a:rPr lang="en-US" altLang="zh-CN" sz="3200">
                  <a:latin typeface="微软雅黑" pitchFamily="34" charset="-122"/>
                  <a:ea typeface="微软雅黑" pitchFamily="34" charset="-122"/>
                </a:rPr>
                <a:t>/</a:t>
              </a:r>
              <a:r>
                <a:rPr lang="zh-CN" altLang="en-US" sz="3200">
                  <a:latin typeface="微软雅黑" pitchFamily="34" charset="-122"/>
                  <a:ea typeface="微软雅黑" pitchFamily="34" charset="-122"/>
                </a:rPr>
                <a:t>月</a:t>
              </a:r>
            </a:p>
          </p:txBody>
        </p:sp>
        <p:sp>
          <p:nvSpPr>
            <p:cNvPr id="31752" name="TextBox 10"/>
            <p:cNvSpPr txBox="1">
              <a:spLocks noChangeArrowheads="1"/>
            </p:cNvSpPr>
            <p:nvPr/>
          </p:nvSpPr>
          <p:spPr bwMode="auto">
            <a:xfrm>
              <a:off x="5929313" y="4857750"/>
              <a:ext cx="2143125" cy="579438"/>
            </a:xfrm>
            <a:prstGeom prst="rect">
              <a:avLst/>
            </a:prstGeom>
            <a:noFill/>
            <a:ln w="9525">
              <a:noFill/>
              <a:miter lim="800000"/>
              <a:headEnd/>
              <a:tailEnd/>
            </a:ln>
          </p:spPr>
          <p:txBody>
            <a:bodyPr>
              <a:spAutoFit/>
            </a:bodyPr>
            <a:lstStyle/>
            <a:p>
              <a:r>
                <a:rPr lang="zh-CN" altLang="en-US" sz="3200">
                  <a:solidFill>
                    <a:srgbClr val="0000FF"/>
                  </a:solidFill>
                  <a:latin typeface="微软雅黑" pitchFamily="34" charset="-122"/>
                  <a:ea typeface="微软雅黑" pitchFamily="34" charset="-122"/>
                </a:rPr>
                <a:t>中级日语</a:t>
              </a:r>
            </a:p>
          </p:txBody>
        </p:sp>
      </p:grpSp>
      <p:pic>
        <p:nvPicPr>
          <p:cNvPr id="31756" name="矩形 14"/>
          <p:cNvPicPr>
            <a:picLocks noChangeArrowheads="1"/>
          </p:cNvPicPr>
          <p:nvPr/>
        </p:nvPicPr>
        <p:blipFill>
          <a:blip r:embed="rId5" cstate="print"/>
          <a:srcRect/>
          <a:stretch>
            <a:fillRect/>
          </a:stretch>
        </p:blipFill>
        <p:spPr bwMode="auto">
          <a:xfrm>
            <a:off x="3505200" y="2760663"/>
            <a:ext cx="2133600" cy="1817687"/>
          </a:xfrm>
          <a:prstGeom prst="rect">
            <a:avLst/>
          </a:prstGeom>
          <a:noFill/>
          <a:ln w="9525">
            <a:noFill/>
            <a:miter lim="800000"/>
            <a:headEnd/>
            <a:tailEnd/>
          </a:ln>
        </p:spPr>
      </p:pic>
      <p:sp>
        <p:nvSpPr>
          <p:cNvPr id="31749"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dirty="0">
                <a:solidFill>
                  <a:srgbClr val="0000FF"/>
                </a:solidFill>
                <a:latin typeface="微软雅黑" pitchFamily="34" charset="-122"/>
                <a:ea typeface="微软雅黑" pitchFamily="34" charset="-122"/>
              </a:rPr>
              <a:t>外语补贴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6"/>
                                        </p:tgtEl>
                                        <p:attrNameLst>
                                          <p:attrName>style.visibility</p:attrName>
                                        </p:attrNameLst>
                                      </p:cBhvr>
                                      <p:to>
                                        <p:strVal val="visible"/>
                                      </p:to>
                                    </p:set>
                                    <p:animEffect transition="in" filter="wipe(left)">
                                      <p:cBhvr>
                                        <p:cTn id="12" dur="500"/>
                                        <p:tgtEl>
                                          <p:spTgt spid="31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617788" y="1974850"/>
            <a:ext cx="3908425" cy="3048000"/>
            <a:chOff x="0" y="0"/>
            <a:chExt cx="2462" cy="1920"/>
          </a:xfrm>
        </p:grpSpPr>
        <p:pic>
          <p:nvPicPr>
            <p:cNvPr id="26640" name="等腰三角形 17"/>
            <p:cNvPicPr>
              <a:picLocks noChangeArrowheads="1"/>
            </p:cNvPicPr>
            <p:nvPr/>
          </p:nvPicPr>
          <p:blipFill>
            <a:blip r:embed="rId3" cstate="print"/>
            <a:srcRect/>
            <a:stretch>
              <a:fillRect/>
            </a:stretch>
          </p:blipFill>
          <p:spPr bwMode="auto">
            <a:xfrm>
              <a:off x="0" y="0"/>
              <a:ext cx="2462" cy="1920"/>
            </a:xfrm>
            <a:prstGeom prst="rect">
              <a:avLst/>
            </a:prstGeom>
            <a:noFill/>
            <a:ln w="9525">
              <a:noFill/>
              <a:miter lim="800000"/>
              <a:headEnd/>
              <a:tailEnd/>
            </a:ln>
          </p:spPr>
        </p:pic>
        <p:sp>
          <p:nvSpPr>
            <p:cNvPr id="26641" name="Text Box 4"/>
            <p:cNvSpPr txBox="1">
              <a:spLocks noChangeArrowheads="1"/>
            </p:cNvSpPr>
            <p:nvPr/>
          </p:nvSpPr>
          <p:spPr bwMode="auto">
            <a:xfrm>
              <a:off x="623" y="961"/>
              <a:ext cx="1216" cy="945"/>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pic>
        <p:nvPicPr>
          <p:cNvPr id="14" name="图片 13" descr="餐（字）.jpg"/>
          <p:cNvPicPr>
            <a:picLocks noChangeAspect="1"/>
          </p:cNvPicPr>
          <p:nvPr/>
        </p:nvPicPr>
        <p:blipFill>
          <a:blip r:embed="rId4" cstate="print"/>
          <a:srcRect/>
          <a:stretch>
            <a:fillRect/>
          </a:stretch>
        </p:blipFill>
        <p:spPr bwMode="auto">
          <a:xfrm>
            <a:off x="4187825" y="2786063"/>
            <a:ext cx="768350" cy="714375"/>
          </a:xfrm>
          <a:prstGeom prst="rect">
            <a:avLst/>
          </a:prstGeom>
          <a:noFill/>
          <a:ln w="9525">
            <a:noFill/>
            <a:miter lim="800000"/>
            <a:headEnd/>
            <a:tailEnd/>
          </a:ln>
        </p:spPr>
      </p:pic>
      <p:pic>
        <p:nvPicPr>
          <p:cNvPr id="15" name="图片 14" descr="贴（字）.png"/>
          <p:cNvPicPr>
            <a:picLocks noChangeAspect="1"/>
          </p:cNvPicPr>
          <p:nvPr/>
        </p:nvPicPr>
        <p:blipFill>
          <a:blip r:embed="rId5" cstate="print"/>
          <a:srcRect/>
          <a:stretch>
            <a:fillRect/>
          </a:stretch>
        </p:blipFill>
        <p:spPr bwMode="auto">
          <a:xfrm>
            <a:off x="5000625" y="2895600"/>
            <a:ext cx="696913" cy="604838"/>
          </a:xfrm>
          <a:prstGeom prst="rect">
            <a:avLst/>
          </a:prstGeom>
          <a:noFill/>
          <a:ln w="9525">
            <a:noFill/>
            <a:miter lim="800000"/>
            <a:headEnd/>
            <a:tailEnd/>
          </a:ln>
        </p:spPr>
      </p:pic>
      <p:sp>
        <p:nvSpPr>
          <p:cNvPr id="16" name="任意多边形 15"/>
          <p:cNvSpPr>
            <a:spLocks noChangeArrowheads="1"/>
          </p:cNvSpPr>
          <p:nvPr/>
        </p:nvSpPr>
        <p:spPr bwMode="auto">
          <a:xfrm>
            <a:off x="4786313" y="3500438"/>
            <a:ext cx="1793875" cy="165100"/>
          </a:xfrm>
          <a:custGeom>
            <a:avLst/>
            <a:gdLst>
              <a:gd name="T0" fmla="*/ 0 w 1794135"/>
              <a:gd name="T1" fmla="*/ 2152 h 236958"/>
              <a:gd name="T2" fmla="*/ 358709 w 1794135"/>
              <a:gd name="T3" fmla="*/ 2152 h 236958"/>
              <a:gd name="T4" fmla="*/ 456540 w 1794135"/>
              <a:gd name="T5" fmla="*/ 1538 h 236958"/>
              <a:gd name="T6" fmla="*/ 570670 w 1794135"/>
              <a:gd name="T7" fmla="*/ 1230 h 236958"/>
              <a:gd name="T8" fmla="*/ 701109 w 1794135"/>
              <a:gd name="T9" fmla="*/ 1538 h 236958"/>
              <a:gd name="T10" fmla="*/ 798940 w 1794135"/>
              <a:gd name="T11" fmla="*/ 2152 h 236958"/>
              <a:gd name="T12" fmla="*/ 961989 w 1794135"/>
              <a:gd name="T13" fmla="*/ 2460 h 236958"/>
              <a:gd name="T14" fmla="*/ 1190263 w 1794135"/>
              <a:gd name="T15" fmla="*/ 2152 h 236958"/>
              <a:gd name="T16" fmla="*/ 1288087 w 1794135"/>
              <a:gd name="T17" fmla="*/ 1538 h 236958"/>
              <a:gd name="T18" fmla="*/ 1385919 w 1794135"/>
              <a:gd name="T19" fmla="*/ 923 h 236958"/>
              <a:gd name="T20" fmla="*/ 1434834 w 1794135"/>
              <a:gd name="T21" fmla="*/ 615 h 236958"/>
              <a:gd name="T22" fmla="*/ 1483750 w 1794135"/>
              <a:gd name="T23" fmla="*/ 0 h 236958"/>
              <a:gd name="T24" fmla="*/ 1679407 w 1794135"/>
              <a:gd name="T25" fmla="*/ 307 h 236958"/>
              <a:gd name="T26" fmla="*/ 1777234 w 1794135"/>
              <a:gd name="T27" fmla="*/ 615 h 236958"/>
              <a:gd name="T28" fmla="*/ 1728320 w 1794135"/>
              <a:gd name="T29" fmla="*/ 923 h 236958"/>
              <a:gd name="T30" fmla="*/ 1565273 w 1794135"/>
              <a:gd name="T31" fmla="*/ 1230 h 236958"/>
              <a:gd name="T32" fmla="*/ 1451142 w 1794135"/>
              <a:gd name="T33" fmla="*/ 1538 h 236958"/>
              <a:gd name="T34" fmla="*/ 1353312 w 1794135"/>
              <a:gd name="T35" fmla="*/ 2152 h 236958"/>
              <a:gd name="T36" fmla="*/ 1304396 w 1794135"/>
              <a:gd name="T37" fmla="*/ 2460 h 236958"/>
              <a:gd name="T38" fmla="*/ 1255480 w 1794135"/>
              <a:gd name="T39" fmla="*/ 3383 h 236958"/>
              <a:gd name="T40" fmla="*/ 1206564 w 1794135"/>
              <a:gd name="T41" fmla="*/ 3691 h 236958"/>
              <a:gd name="T42" fmla="*/ 1092434 w 1794135"/>
              <a:gd name="T43" fmla="*/ 4305 h 236958"/>
              <a:gd name="T44" fmla="*/ 831547 w 1794135"/>
              <a:gd name="T45" fmla="*/ 3998 h 236958"/>
              <a:gd name="T46" fmla="*/ 668502 w 1794135"/>
              <a:gd name="T47" fmla="*/ 3383 h 236958"/>
              <a:gd name="T48" fmla="*/ 538063 w 1794135"/>
              <a:gd name="T49" fmla="*/ 2767 h 236958"/>
              <a:gd name="T50" fmla="*/ 195663 w 1794135"/>
              <a:gd name="T51" fmla="*/ 2152 h 2369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94135"/>
              <a:gd name="T79" fmla="*/ 0 h 236958"/>
              <a:gd name="T80" fmla="*/ 1794135 w 1794135"/>
              <a:gd name="T81" fmla="*/ 236958 h 23695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94135" h="236958">
                <a:moveTo>
                  <a:pt x="0" y="114300"/>
                </a:moveTo>
                <a:cubicBezTo>
                  <a:pt x="159765" y="137124"/>
                  <a:pt x="151451" y="143983"/>
                  <a:pt x="359229" y="114300"/>
                </a:cubicBezTo>
                <a:cubicBezTo>
                  <a:pt x="393307" y="109432"/>
                  <a:pt x="423122" y="86511"/>
                  <a:pt x="457200" y="81643"/>
                </a:cubicBezTo>
                <a:lnTo>
                  <a:pt x="571500" y="65314"/>
                </a:lnTo>
                <a:cubicBezTo>
                  <a:pt x="615043" y="70757"/>
                  <a:pt x="659221" y="72448"/>
                  <a:pt x="702129" y="81643"/>
                </a:cubicBezTo>
                <a:cubicBezTo>
                  <a:pt x="735788" y="88856"/>
                  <a:pt x="765847" y="110875"/>
                  <a:pt x="800100" y="114300"/>
                </a:cubicBezTo>
                <a:lnTo>
                  <a:pt x="963386" y="130629"/>
                </a:lnTo>
                <a:cubicBezTo>
                  <a:pt x="1039586" y="125186"/>
                  <a:pt x="1116437" y="125632"/>
                  <a:pt x="1191986" y="114300"/>
                </a:cubicBezTo>
                <a:cubicBezTo>
                  <a:pt x="1226029" y="109194"/>
                  <a:pt x="1257300" y="92529"/>
                  <a:pt x="1289957" y="81643"/>
                </a:cubicBezTo>
                <a:lnTo>
                  <a:pt x="1387929" y="48986"/>
                </a:lnTo>
                <a:cubicBezTo>
                  <a:pt x="1404257" y="43543"/>
                  <a:pt x="1422593" y="42204"/>
                  <a:pt x="1436914" y="32657"/>
                </a:cubicBezTo>
                <a:lnTo>
                  <a:pt x="1485900" y="0"/>
                </a:lnTo>
                <a:cubicBezTo>
                  <a:pt x="1551214" y="5443"/>
                  <a:pt x="1616703" y="9091"/>
                  <a:pt x="1681843" y="16329"/>
                </a:cubicBezTo>
                <a:cubicBezTo>
                  <a:pt x="1714748" y="19985"/>
                  <a:pt x="1752267" y="14292"/>
                  <a:pt x="1779814" y="32657"/>
                </a:cubicBezTo>
                <a:cubicBezTo>
                  <a:pt x="1794135" y="42204"/>
                  <a:pt x="1747841" y="46369"/>
                  <a:pt x="1730829" y="48986"/>
                </a:cubicBezTo>
                <a:cubicBezTo>
                  <a:pt x="1676765" y="57304"/>
                  <a:pt x="1621868" y="58923"/>
                  <a:pt x="1567543" y="65314"/>
                </a:cubicBezTo>
                <a:cubicBezTo>
                  <a:pt x="1529320" y="69811"/>
                  <a:pt x="1491343" y="76200"/>
                  <a:pt x="1453243" y="81643"/>
                </a:cubicBezTo>
                <a:lnTo>
                  <a:pt x="1355272" y="114300"/>
                </a:lnTo>
                <a:lnTo>
                  <a:pt x="1306286" y="130629"/>
                </a:lnTo>
                <a:cubicBezTo>
                  <a:pt x="1289957" y="146957"/>
                  <a:pt x="1276514" y="166805"/>
                  <a:pt x="1257300" y="179614"/>
                </a:cubicBezTo>
                <a:cubicBezTo>
                  <a:pt x="1242979" y="189161"/>
                  <a:pt x="1224864" y="191214"/>
                  <a:pt x="1208314" y="195943"/>
                </a:cubicBezTo>
                <a:cubicBezTo>
                  <a:pt x="1064766" y="236958"/>
                  <a:pt x="1211486" y="189444"/>
                  <a:pt x="1094014" y="228600"/>
                </a:cubicBezTo>
                <a:cubicBezTo>
                  <a:pt x="1006928" y="223157"/>
                  <a:pt x="919437" y="222274"/>
                  <a:pt x="832757" y="212272"/>
                </a:cubicBezTo>
                <a:cubicBezTo>
                  <a:pt x="777617" y="205910"/>
                  <a:pt x="723321" y="193076"/>
                  <a:pt x="669472" y="179614"/>
                </a:cubicBezTo>
                <a:cubicBezTo>
                  <a:pt x="625929" y="168728"/>
                  <a:pt x="583670" y="149198"/>
                  <a:pt x="538843" y="146957"/>
                </a:cubicBezTo>
                <a:cubicBezTo>
                  <a:pt x="204584" y="130245"/>
                  <a:pt x="289342" y="207699"/>
                  <a:pt x="195943" y="114300"/>
                </a:cubicBezTo>
              </a:path>
            </a:pathLst>
          </a:custGeom>
          <a:gradFill rotWithShape="0">
            <a:gsLst>
              <a:gs pos="0">
                <a:srgbClr val="DDEBCF"/>
              </a:gs>
              <a:gs pos="50000">
                <a:srgbClr val="9CB86E"/>
              </a:gs>
              <a:gs pos="100000">
                <a:srgbClr val="156B13"/>
              </a:gs>
            </a:gsLst>
            <a:lin ang="5400000"/>
          </a:gradFill>
          <a:ln w="9525" algn="ctr">
            <a:noFill/>
            <a:round/>
            <a:headEnd/>
            <a:tailEnd/>
          </a:ln>
        </p:spPr>
        <p:txBody>
          <a:bodyPr/>
          <a:lstStyle/>
          <a:p>
            <a:endParaRPr lang="zh-CN" altLang="en-US"/>
          </a:p>
        </p:txBody>
      </p:sp>
      <p:grpSp>
        <p:nvGrpSpPr>
          <p:cNvPr id="3" name="组合 16"/>
          <p:cNvGrpSpPr>
            <a:grpSpLocks/>
          </p:cNvGrpSpPr>
          <p:nvPr/>
        </p:nvGrpSpPr>
        <p:grpSpPr bwMode="auto">
          <a:xfrm>
            <a:off x="1014413" y="4714875"/>
            <a:ext cx="1354137" cy="1155700"/>
            <a:chOff x="1168400" y="4714875"/>
            <a:chExt cx="1354859" cy="1156275"/>
          </a:xfrm>
        </p:grpSpPr>
        <p:sp>
          <p:nvSpPr>
            <p:cNvPr id="26638" name="矩形 24"/>
            <p:cNvSpPr>
              <a:spLocks noChangeArrowheads="1"/>
            </p:cNvSpPr>
            <p:nvPr/>
          </p:nvSpPr>
          <p:spPr bwMode="auto">
            <a:xfrm>
              <a:off x="1216385" y="4714875"/>
              <a:ext cx="1258888" cy="584200"/>
            </a:xfrm>
            <a:prstGeom prst="rect">
              <a:avLst/>
            </a:prstGeom>
            <a:noFill/>
            <a:ln w="9525">
              <a:noFill/>
              <a:miter lim="800000"/>
              <a:headEnd/>
              <a:tailEnd/>
            </a:ln>
          </p:spPr>
          <p:txBody>
            <a:bodyPr wrap="none">
              <a:spAutoFit/>
            </a:bodyPr>
            <a:lstStyle/>
            <a:p>
              <a:r>
                <a:rPr lang="zh-CN" altLang="en-US" sz="3200" dirty="0" smtClean="0">
                  <a:solidFill>
                    <a:srgbClr val="0000FF"/>
                  </a:solidFill>
                  <a:latin typeface="微软雅黑" pitchFamily="34" charset="-122"/>
                  <a:ea typeface="微软雅黑" pitchFamily="34" charset="-122"/>
                </a:rPr>
                <a:t>休</a:t>
              </a:r>
              <a:r>
                <a:rPr lang="en-US" altLang="zh-CN" sz="3200" dirty="0" smtClean="0">
                  <a:solidFill>
                    <a:srgbClr val="C00000"/>
                  </a:solidFill>
                  <a:latin typeface="微软雅黑" pitchFamily="34" charset="-122"/>
                  <a:ea typeface="微软雅黑" pitchFamily="34" charset="-122"/>
                </a:rPr>
                <a:t>8</a:t>
              </a:r>
              <a:r>
                <a:rPr lang="zh-CN" altLang="en-US" sz="3200" dirty="0" smtClean="0">
                  <a:solidFill>
                    <a:srgbClr val="0000FF"/>
                  </a:solidFill>
                  <a:latin typeface="微软雅黑" pitchFamily="34" charset="-122"/>
                  <a:ea typeface="微软雅黑" pitchFamily="34" charset="-122"/>
                </a:rPr>
                <a:t>天</a:t>
              </a:r>
              <a:endParaRPr lang="zh-CN" altLang="en-US" sz="3200" dirty="0">
                <a:solidFill>
                  <a:srgbClr val="0000FF"/>
                </a:solidFill>
                <a:latin typeface="微软雅黑" pitchFamily="34" charset="-122"/>
                <a:ea typeface="微软雅黑" pitchFamily="34" charset="-122"/>
              </a:endParaRPr>
            </a:p>
          </p:txBody>
        </p:sp>
        <p:sp>
          <p:nvSpPr>
            <p:cNvPr id="26639" name="矩形 31"/>
            <p:cNvSpPr>
              <a:spLocks noChangeArrowheads="1"/>
            </p:cNvSpPr>
            <p:nvPr/>
          </p:nvSpPr>
          <p:spPr bwMode="auto">
            <a:xfrm>
              <a:off x="1168400" y="5286375"/>
              <a:ext cx="1354859" cy="584775"/>
            </a:xfrm>
            <a:prstGeom prst="rect">
              <a:avLst/>
            </a:prstGeom>
            <a:noFill/>
            <a:ln w="9525">
              <a:noFill/>
              <a:miter lim="800000"/>
              <a:headEnd/>
              <a:tailEnd/>
            </a:ln>
          </p:spPr>
          <p:txBody>
            <a:bodyPr wrap="none">
              <a:spAutoFit/>
            </a:bodyPr>
            <a:lstStyle/>
            <a:p>
              <a:r>
                <a:rPr lang="en-US" altLang="zh-CN" sz="3200" dirty="0" smtClean="0">
                  <a:solidFill>
                    <a:srgbClr val="C00000"/>
                  </a:solidFill>
                  <a:latin typeface="微软雅黑" pitchFamily="34" charset="-122"/>
                  <a:ea typeface="微软雅黑" pitchFamily="34" charset="-122"/>
                </a:rPr>
                <a:t>250</a:t>
              </a:r>
              <a:r>
                <a:rPr lang="zh-CN" altLang="en-US" sz="3200" dirty="0">
                  <a:solidFill>
                    <a:srgbClr val="C00000"/>
                  </a:solidFill>
                  <a:latin typeface="微软雅黑" pitchFamily="34" charset="-122"/>
                  <a:ea typeface="微软雅黑" pitchFamily="34" charset="-122"/>
                </a:rPr>
                <a:t>元</a:t>
              </a:r>
            </a:p>
          </p:txBody>
        </p:sp>
      </p:grpSp>
      <p:grpSp>
        <p:nvGrpSpPr>
          <p:cNvPr id="4" name="组合 17"/>
          <p:cNvGrpSpPr>
            <a:grpSpLocks/>
          </p:cNvGrpSpPr>
          <p:nvPr/>
        </p:nvGrpSpPr>
        <p:grpSpPr bwMode="auto">
          <a:xfrm>
            <a:off x="6775450" y="4714875"/>
            <a:ext cx="1354138" cy="1155700"/>
            <a:chOff x="1168400" y="4714875"/>
            <a:chExt cx="1354858" cy="1156275"/>
          </a:xfrm>
        </p:grpSpPr>
        <p:sp>
          <p:nvSpPr>
            <p:cNvPr id="26636" name="矩形 24"/>
            <p:cNvSpPr>
              <a:spLocks noChangeArrowheads="1"/>
            </p:cNvSpPr>
            <p:nvPr/>
          </p:nvSpPr>
          <p:spPr bwMode="auto">
            <a:xfrm>
              <a:off x="1216385" y="4714875"/>
              <a:ext cx="1258678" cy="584775"/>
            </a:xfrm>
            <a:prstGeom prst="rect">
              <a:avLst/>
            </a:prstGeom>
            <a:noFill/>
            <a:ln w="9525">
              <a:noFill/>
              <a:miter lim="800000"/>
              <a:headEnd/>
              <a:tailEnd/>
            </a:ln>
          </p:spPr>
          <p:txBody>
            <a:bodyPr wrap="none">
              <a:spAutoFit/>
            </a:bodyPr>
            <a:lstStyle/>
            <a:p>
              <a:r>
                <a:rPr lang="zh-CN" altLang="en-US" sz="3200" dirty="0" smtClean="0">
                  <a:solidFill>
                    <a:srgbClr val="0000FF"/>
                  </a:solidFill>
                  <a:latin typeface="微软雅黑" pitchFamily="34" charset="-122"/>
                  <a:ea typeface="微软雅黑" pitchFamily="34" charset="-122"/>
                </a:rPr>
                <a:t>休</a:t>
              </a:r>
              <a:r>
                <a:rPr lang="en-US" altLang="zh-CN" sz="3200" dirty="0" smtClean="0">
                  <a:solidFill>
                    <a:srgbClr val="C00000"/>
                  </a:solidFill>
                  <a:latin typeface="微软雅黑" pitchFamily="34" charset="-122"/>
                  <a:ea typeface="微软雅黑" pitchFamily="34" charset="-122"/>
                </a:rPr>
                <a:t>4</a:t>
              </a:r>
              <a:r>
                <a:rPr lang="zh-CN" altLang="en-US" sz="3200" dirty="0" smtClean="0">
                  <a:solidFill>
                    <a:srgbClr val="0000FF"/>
                  </a:solidFill>
                  <a:latin typeface="微软雅黑" pitchFamily="34" charset="-122"/>
                  <a:ea typeface="微软雅黑" pitchFamily="34" charset="-122"/>
                </a:rPr>
                <a:t>天</a:t>
              </a:r>
              <a:endParaRPr lang="zh-CN" altLang="en-US" sz="3200" dirty="0">
                <a:solidFill>
                  <a:srgbClr val="0000FF"/>
                </a:solidFill>
                <a:latin typeface="微软雅黑" pitchFamily="34" charset="-122"/>
                <a:ea typeface="微软雅黑" pitchFamily="34" charset="-122"/>
              </a:endParaRPr>
            </a:p>
          </p:txBody>
        </p:sp>
        <p:sp>
          <p:nvSpPr>
            <p:cNvPr id="26637" name="矩形 31"/>
            <p:cNvSpPr>
              <a:spLocks noChangeArrowheads="1"/>
            </p:cNvSpPr>
            <p:nvPr/>
          </p:nvSpPr>
          <p:spPr bwMode="auto">
            <a:xfrm>
              <a:off x="1168400" y="5286375"/>
              <a:ext cx="1354858" cy="584775"/>
            </a:xfrm>
            <a:prstGeom prst="rect">
              <a:avLst/>
            </a:prstGeom>
            <a:noFill/>
            <a:ln w="9525">
              <a:noFill/>
              <a:miter lim="800000"/>
              <a:headEnd/>
              <a:tailEnd/>
            </a:ln>
          </p:spPr>
          <p:txBody>
            <a:bodyPr wrap="none">
              <a:spAutoFit/>
            </a:bodyPr>
            <a:lstStyle/>
            <a:p>
              <a:r>
                <a:rPr lang="en-US" altLang="zh-CN" sz="3200" dirty="0" smtClean="0">
                  <a:solidFill>
                    <a:srgbClr val="C00000"/>
                  </a:solidFill>
                  <a:latin typeface="微软雅黑" pitchFamily="34" charset="-122"/>
                  <a:ea typeface="微软雅黑" pitchFamily="34" charset="-122"/>
                </a:rPr>
                <a:t>330</a:t>
              </a:r>
              <a:r>
                <a:rPr lang="zh-CN" altLang="en-US" sz="3200" dirty="0">
                  <a:solidFill>
                    <a:srgbClr val="C00000"/>
                  </a:solidFill>
                  <a:latin typeface="微软雅黑" pitchFamily="34" charset="-122"/>
                  <a:ea typeface="微软雅黑" pitchFamily="34" charset="-122"/>
                </a:rPr>
                <a:t>元</a:t>
              </a:r>
            </a:p>
          </p:txBody>
        </p:sp>
      </p:grpSp>
      <p:grpSp>
        <p:nvGrpSpPr>
          <p:cNvPr id="5" name="组合 24"/>
          <p:cNvGrpSpPr>
            <a:grpSpLocks/>
          </p:cNvGrpSpPr>
          <p:nvPr/>
        </p:nvGrpSpPr>
        <p:grpSpPr bwMode="auto">
          <a:xfrm>
            <a:off x="3725863" y="714375"/>
            <a:ext cx="1692275" cy="1155700"/>
            <a:chOff x="3726255" y="714356"/>
            <a:chExt cx="1691490" cy="1156275"/>
          </a:xfrm>
        </p:grpSpPr>
        <p:sp>
          <p:nvSpPr>
            <p:cNvPr id="26634" name="矩形 24"/>
            <p:cNvSpPr>
              <a:spLocks noChangeArrowheads="1"/>
            </p:cNvSpPr>
            <p:nvPr/>
          </p:nvSpPr>
          <p:spPr bwMode="auto">
            <a:xfrm>
              <a:off x="3726255" y="714356"/>
              <a:ext cx="1691490" cy="584775"/>
            </a:xfrm>
            <a:prstGeom prst="rect">
              <a:avLst/>
            </a:prstGeom>
            <a:noFill/>
            <a:ln w="9525">
              <a:noFill/>
              <a:miter lim="800000"/>
              <a:headEnd/>
              <a:tailEnd/>
            </a:ln>
          </p:spPr>
          <p:txBody>
            <a:bodyPr wrap="none">
              <a:spAutoFit/>
            </a:bodyPr>
            <a:lstStyle/>
            <a:p>
              <a:r>
                <a:rPr lang="zh-CN" altLang="en-US" sz="3200">
                  <a:solidFill>
                    <a:srgbClr val="0000FF"/>
                  </a:solidFill>
                  <a:latin typeface="微软雅黑" pitchFamily="34" charset="-122"/>
                  <a:ea typeface="微软雅黑" pitchFamily="34" charset="-122"/>
                </a:rPr>
                <a:t>休</a:t>
              </a:r>
              <a:r>
                <a:rPr lang="en-US" altLang="zh-CN" sz="3200">
                  <a:solidFill>
                    <a:srgbClr val="C00000"/>
                  </a:solidFill>
                  <a:latin typeface="微软雅黑" pitchFamily="34" charset="-122"/>
                  <a:ea typeface="微软雅黑" pitchFamily="34" charset="-122"/>
                </a:rPr>
                <a:t>4-8</a:t>
              </a:r>
              <a:r>
                <a:rPr lang="zh-CN" altLang="en-US" sz="3200">
                  <a:solidFill>
                    <a:srgbClr val="0000FF"/>
                  </a:solidFill>
                  <a:latin typeface="微软雅黑" pitchFamily="34" charset="-122"/>
                  <a:ea typeface="微软雅黑" pitchFamily="34" charset="-122"/>
                </a:rPr>
                <a:t>天</a:t>
              </a:r>
            </a:p>
          </p:txBody>
        </p:sp>
        <p:sp>
          <p:nvSpPr>
            <p:cNvPr id="26635" name="矩形 31"/>
            <p:cNvSpPr>
              <a:spLocks noChangeArrowheads="1"/>
            </p:cNvSpPr>
            <p:nvPr/>
          </p:nvSpPr>
          <p:spPr bwMode="auto">
            <a:xfrm>
              <a:off x="3894571" y="1285856"/>
              <a:ext cx="1354858" cy="584775"/>
            </a:xfrm>
            <a:prstGeom prst="rect">
              <a:avLst/>
            </a:prstGeom>
            <a:noFill/>
            <a:ln w="9525">
              <a:noFill/>
              <a:miter lim="800000"/>
              <a:headEnd/>
              <a:tailEnd/>
            </a:ln>
          </p:spPr>
          <p:txBody>
            <a:bodyPr wrap="none">
              <a:spAutoFit/>
            </a:bodyPr>
            <a:lstStyle/>
            <a:p>
              <a:r>
                <a:rPr lang="en-US" altLang="zh-CN" sz="3200">
                  <a:solidFill>
                    <a:srgbClr val="C00000"/>
                  </a:solidFill>
                  <a:latin typeface="微软雅黑" pitchFamily="34" charset="-122"/>
                  <a:ea typeface="微软雅黑" pitchFamily="34" charset="-122"/>
                </a:rPr>
                <a:t>300</a:t>
              </a:r>
              <a:r>
                <a:rPr lang="zh-CN" altLang="en-US" sz="3200">
                  <a:solidFill>
                    <a:srgbClr val="C00000"/>
                  </a:solidFill>
                  <a:latin typeface="微软雅黑" pitchFamily="34" charset="-122"/>
                  <a:ea typeface="微软雅黑" pitchFamily="34" charset="-122"/>
                </a:rPr>
                <a:t>元</a:t>
              </a:r>
            </a:p>
          </p:txBody>
        </p:sp>
      </p:grpSp>
      <p:sp>
        <p:nvSpPr>
          <p:cNvPr id="26633" name="Rectangle 2"/>
          <p:cNvSpPr txBox="1">
            <a:spLocks noChangeArrowheads="1"/>
          </p:cNvSpPr>
          <p:nvPr/>
        </p:nvSpPr>
        <p:spPr bwMode="auto">
          <a:xfrm>
            <a:off x="457200" y="598488"/>
            <a:ext cx="1971675" cy="706437"/>
          </a:xfrm>
          <a:prstGeom prst="rect">
            <a:avLst/>
          </a:prstGeom>
          <a:noFill/>
          <a:ln w="9525">
            <a:noFill/>
            <a:miter lim="800000"/>
            <a:headEnd/>
            <a:tailEnd/>
          </a:ln>
        </p:spPr>
        <p:txBody>
          <a:bodyPr anchor="ctr"/>
          <a:lstStyle/>
          <a:p>
            <a:pPr algn="l"/>
            <a:r>
              <a:rPr lang="zh-CN" altLang="en-US" sz="3200">
                <a:solidFill>
                  <a:srgbClr val="0000FF"/>
                </a:solidFill>
                <a:latin typeface="微软雅黑" pitchFamily="34" charset="-122"/>
                <a:ea typeface="微软雅黑" pitchFamily="34" charset="-122"/>
              </a:rPr>
              <a:t>用餐补贴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云形标注 13"/>
          <p:cNvSpPr/>
          <p:nvPr/>
        </p:nvSpPr>
        <p:spPr bwMode="auto">
          <a:xfrm>
            <a:off x="3500430" y="2214554"/>
            <a:ext cx="4857784" cy="2571768"/>
          </a:xfrm>
          <a:prstGeom prst="cloudCallout">
            <a:avLst>
              <a:gd name="adj1" fmla="val -66456"/>
              <a:gd name="adj2" fmla="val 31163"/>
            </a:avLst>
          </a:prstGeom>
          <a:blipFill dpi="0" rotWithShape="1">
            <a:blip r:embed="rId3" cstate="print"/>
            <a:srcRect/>
            <a:stretch>
              <a:fillRect l="22000" t="10000" r="7000" b="13000"/>
            </a:stretch>
          </a:blipFill>
          <a:ln w="25400" cap="flat" cmpd="sng" algn="ctr">
            <a:gradFill>
              <a:gsLst>
                <a:gs pos="0">
                  <a:srgbClr val="D6B19C"/>
                </a:gs>
                <a:gs pos="30000">
                  <a:srgbClr val="D49E6C"/>
                </a:gs>
                <a:gs pos="70000">
                  <a:srgbClr val="A65528"/>
                </a:gs>
                <a:gs pos="100000">
                  <a:srgbClr val="663012"/>
                </a:gs>
              </a:gsLst>
              <a:lin ang="5400000" scaled="0"/>
            </a:gradFill>
            <a:prstDash val="solid"/>
            <a:round/>
            <a:headEnd type="none" w="med" len="med"/>
            <a:tailEnd type="none" w="med" len="med"/>
          </a:ln>
          <a:effectLst/>
        </p:spPr>
        <p:txBody>
          <a:bodyPr/>
          <a:lstStyle/>
          <a:p>
            <a:pPr>
              <a:defRPr/>
            </a:pPr>
            <a:endParaRPr lang="zh-CN" altLang="en-US"/>
          </a:p>
        </p:txBody>
      </p:sp>
      <p:pic>
        <p:nvPicPr>
          <p:cNvPr id="27653" name="Picture 15" descr="C:\Users\think\Desktop\太阳-001.jpg"/>
          <p:cNvPicPr>
            <a:picLocks noChangeAspect="1" noChangeArrowheads="1"/>
          </p:cNvPicPr>
          <p:nvPr/>
        </p:nvPicPr>
        <p:blipFill>
          <a:blip r:embed="rId4" cstate="print"/>
          <a:srcRect/>
          <a:stretch>
            <a:fillRect/>
          </a:stretch>
        </p:blipFill>
        <p:spPr bwMode="auto">
          <a:xfrm>
            <a:off x="642938" y="3429000"/>
            <a:ext cx="2014537" cy="2005013"/>
          </a:xfrm>
          <a:prstGeom prst="rect">
            <a:avLst/>
          </a:prstGeom>
          <a:noFill/>
          <a:ln w="9525">
            <a:noFill/>
            <a:miter lim="800000"/>
            <a:headEnd/>
            <a:tailEnd/>
          </a:ln>
        </p:spPr>
      </p:pic>
      <p:sp>
        <p:nvSpPr>
          <p:cNvPr id="27654" name="Rectangle 2"/>
          <p:cNvSpPr txBox="1">
            <a:spLocks noChangeArrowheads="1"/>
          </p:cNvSpPr>
          <p:nvPr/>
        </p:nvSpPr>
        <p:spPr bwMode="auto">
          <a:xfrm>
            <a:off x="457200" y="598488"/>
            <a:ext cx="5400675" cy="706437"/>
          </a:xfrm>
          <a:prstGeom prst="rect">
            <a:avLst/>
          </a:prstGeom>
          <a:noFill/>
          <a:ln w="9525">
            <a:noFill/>
            <a:miter lim="800000"/>
            <a:headEnd/>
            <a:tailEnd/>
          </a:ln>
        </p:spPr>
        <p:txBody>
          <a:bodyPr anchor="ctr"/>
          <a:lstStyle/>
          <a:p>
            <a:pPr algn="l"/>
            <a:r>
              <a:rPr lang="zh-CN" altLang="en-US" sz="3200">
                <a:solidFill>
                  <a:srgbClr val="0000FF"/>
                </a:solidFill>
                <a:latin typeface="微软雅黑" pitchFamily="34" charset="-122"/>
                <a:ea typeface="微软雅黑" pitchFamily="34" charset="-122"/>
              </a:rPr>
              <a:t>防暑降温补贴（每年</a:t>
            </a:r>
            <a:r>
              <a:rPr lang="en-US" altLang="zh-CN" sz="3200">
                <a:solidFill>
                  <a:srgbClr val="C00000"/>
                </a:solidFill>
                <a:latin typeface="微软雅黑" pitchFamily="34" charset="-122"/>
                <a:ea typeface="微软雅黑" pitchFamily="34" charset="-122"/>
              </a:rPr>
              <a:t>5-9</a:t>
            </a:r>
            <a:r>
              <a:rPr lang="zh-CN" altLang="en-US" sz="3200">
                <a:solidFill>
                  <a:srgbClr val="0000FF"/>
                </a:solidFill>
                <a:latin typeface="微软雅黑" pitchFamily="34" charset="-122"/>
                <a:ea typeface="微软雅黑" pitchFamily="34" charset="-122"/>
              </a:rPr>
              <a:t>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a:grpSpLocks/>
          </p:cNvGrpSpPr>
          <p:nvPr/>
        </p:nvGrpSpPr>
        <p:grpSpPr bwMode="auto">
          <a:xfrm>
            <a:off x="3500438" y="2214563"/>
            <a:ext cx="4857750" cy="2571750"/>
            <a:chOff x="3500430" y="2214554"/>
            <a:chExt cx="4857784" cy="2571768"/>
          </a:xfrm>
        </p:grpSpPr>
        <p:sp>
          <p:nvSpPr>
            <p:cNvPr id="13" name="云形标注 12"/>
            <p:cNvSpPr/>
            <p:nvPr/>
          </p:nvSpPr>
          <p:spPr bwMode="auto">
            <a:xfrm>
              <a:off x="3500430" y="2214554"/>
              <a:ext cx="4857784" cy="2571768"/>
            </a:xfrm>
            <a:prstGeom prst="cloudCallout">
              <a:avLst>
                <a:gd name="adj1" fmla="val -66456"/>
                <a:gd name="adj2" fmla="val 31163"/>
              </a:avLst>
            </a:prstGeom>
            <a:noFill/>
            <a:ln w="25400" cap="flat" cmpd="sng" algn="ctr">
              <a:gradFill>
                <a:gsLst>
                  <a:gs pos="0">
                    <a:srgbClr val="D6B19C"/>
                  </a:gs>
                  <a:gs pos="30000">
                    <a:srgbClr val="D49E6C"/>
                  </a:gs>
                  <a:gs pos="70000">
                    <a:srgbClr val="A65528"/>
                  </a:gs>
                  <a:gs pos="100000">
                    <a:srgbClr val="663012"/>
                  </a:gs>
                </a:gsLst>
                <a:lin ang="5400000" scaled="0"/>
              </a:gradFill>
              <a:prstDash val="solid"/>
              <a:round/>
              <a:headEnd type="none" w="med" len="med"/>
              <a:tailEnd type="none" w="med" len="med"/>
            </a:ln>
            <a:effectLst/>
          </p:spPr>
          <p:txBody>
            <a:bodyPr/>
            <a:lstStyle/>
            <a:p>
              <a:pPr>
                <a:defRPr/>
              </a:pPr>
              <a:endParaRPr lang="zh-CN" altLang="en-US"/>
            </a:p>
          </p:txBody>
        </p:sp>
        <p:sp>
          <p:nvSpPr>
            <p:cNvPr id="28680" name="TextBox 9"/>
            <p:cNvSpPr txBox="1">
              <a:spLocks noChangeArrowheads="1"/>
            </p:cNvSpPr>
            <p:nvPr/>
          </p:nvSpPr>
          <p:spPr bwMode="auto">
            <a:xfrm>
              <a:off x="4714885" y="3146498"/>
              <a:ext cx="2428875" cy="707881"/>
            </a:xfrm>
            <a:prstGeom prst="rect">
              <a:avLst/>
            </a:prstGeom>
            <a:noFill/>
            <a:ln w="25400">
              <a:noFill/>
              <a:miter lim="800000"/>
              <a:headEnd/>
              <a:tailEnd/>
            </a:ln>
          </p:spPr>
          <p:txBody>
            <a:bodyPr>
              <a:spAutoFit/>
            </a:bodyPr>
            <a:lstStyle/>
            <a:p>
              <a:r>
                <a:rPr lang="en-US" altLang="zh-CN" sz="4000" dirty="0">
                  <a:solidFill>
                    <a:srgbClr val="C00000"/>
                  </a:solidFill>
                  <a:latin typeface="微软雅黑" pitchFamily="34" charset="-122"/>
                  <a:ea typeface="微软雅黑" pitchFamily="34" charset="-122"/>
                </a:rPr>
                <a:t>100</a:t>
              </a:r>
              <a:r>
                <a:rPr lang="zh-CN" altLang="en-US" sz="4000" dirty="0" smtClean="0">
                  <a:solidFill>
                    <a:srgbClr val="C00000"/>
                  </a:solidFill>
                  <a:latin typeface="微软雅黑" pitchFamily="34" charset="-122"/>
                  <a:ea typeface="微软雅黑" pitchFamily="34" charset="-122"/>
                </a:rPr>
                <a:t>元</a:t>
              </a:r>
              <a:r>
                <a:rPr lang="en-US" altLang="zh-CN" sz="4000" dirty="0" smtClean="0">
                  <a:solidFill>
                    <a:srgbClr val="C00000"/>
                  </a:solidFill>
                  <a:latin typeface="微软雅黑" pitchFamily="34" charset="-122"/>
                  <a:ea typeface="微软雅黑" pitchFamily="34" charset="-122"/>
                </a:rPr>
                <a:t>/</a:t>
              </a:r>
              <a:r>
                <a:rPr lang="zh-CN" altLang="en-US" sz="4000" dirty="0" smtClean="0">
                  <a:solidFill>
                    <a:srgbClr val="C00000"/>
                  </a:solidFill>
                  <a:latin typeface="微软雅黑" pitchFamily="34" charset="-122"/>
                  <a:ea typeface="微软雅黑" pitchFamily="34" charset="-122"/>
                </a:rPr>
                <a:t>月</a:t>
              </a:r>
              <a:endParaRPr lang="zh-CN" altLang="en-US" sz="4000" dirty="0">
                <a:solidFill>
                  <a:srgbClr val="C00000"/>
                </a:solidFill>
                <a:latin typeface="微软雅黑" pitchFamily="34" charset="-122"/>
                <a:ea typeface="微软雅黑" pitchFamily="34" charset="-122"/>
              </a:endParaRPr>
            </a:p>
          </p:txBody>
        </p:sp>
      </p:grpSp>
      <p:pic>
        <p:nvPicPr>
          <p:cNvPr id="28675" name="Picture 15" descr="C:\Users\think\Desktop\太阳-001.jpg"/>
          <p:cNvPicPr>
            <a:picLocks noChangeAspect="1" noChangeArrowheads="1"/>
          </p:cNvPicPr>
          <p:nvPr/>
        </p:nvPicPr>
        <p:blipFill>
          <a:blip r:embed="rId3" cstate="print"/>
          <a:srcRect/>
          <a:stretch>
            <a:fillRect/>
          </a:stretch>
        </p:blipFill>
        <p:spPr bwMode="auto">
          <a:xfrm>
            <a:off x="642938" y="3429000"/>
            <a:ext cx="2014537" cy="2005013"/>
          </a:xfrm>
          <a:prstGeom prst="rect">
            <a:avLst/>
          </a:prstGeom>
          <a:noFill/>
          <a:ln w="9525">
            <a:noFill/>
            <a:miter lim="800000"/>
            <a:headEnd/>
            <a:tailEnd/>
          </a:ln>
        </p:spPr>
      </p:pic>
      <p:sp>
        <p:nvSpPr>
          <p:cNvPr id="28676" name="Rectangle 2"/>
          <p:cNvSpPr txBox="1">
            <a:spLocks noChangeArrowheads="1"/>
          </p:cNvSpPr>
          <p:nvPr/>
        </p:nvSpPr>
        <p:spPr bwMode="auto">
          <a:xfrm>
            <a:off x="457200" y="598488"/>
            <a:ext cx="5400675" cy="706437"/>
          </a:xfrm>
          <a:prstGeom prst="rect">
            <a:avLst/>
          </a:prstGeom>
          <a:noFill/>
          <a:ln w="9525">
            <a:noFill/>
            <a:miter lim="800000"/>
            <a:headEnd/>
            <a:tailEnd/>
          </a:ln>
        </p:spPr>
        <p:txBody>
          <a:bodyPr anchor="ctr"/>
          <a:lstStyle/>
          <a:p>
            <a:pPr algn="l"/>
            <a:r>
              <a:rPr lang="zh-CN" altLang="en-US" sz="3200" dirty="0">
                <a:solidFill>
                  <a:srgbClr val="0000FF"/>
                </a:solidFill>
                <a:latin typeface="微软雅黑" pitchFamily="34" charset="-122"/>
                <a:ea typeface="微软雅黑" pitchFamily="34" charset="-122"/>
              </a:rPr>
              <a:t>防暑降温补贴（每年</a:t>
            </a:r>
            <a:r>
              <a:rPr lang="en-US" altLang="zh-CN" sz="3200" dirty="0">
                <a:solidFill>
                  <a:srgbClr val="C00000"/>
                </a:solidFill>
                <a:latin typeface="微软雅黑" pitchFamily="34" charset="-122"/>
                <a:ea typeface="微软雅黑" pitchFamily="34" charset="-122"/>
              </a:rPr>
              <a:t>5-9</a:t>
            </a:r>
            <a:r>
              <a:rPr lang="zh-CN" altLang="en-US" sz="3200" dirty="0">
                <a:solidFill>
                  <a:srgbClr val="0000FF"/>
                </a:solidFill>
                <a:latin typeface="微软雅黑" pitchFamily="34" charset="-122"/>
                <a:ea typeface="微软雅黑" pitchFamily="34" charset="-122"/>
              </a:rPr>
              <a:t>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547"/>
          <p:cNvSpPr txBox="1">
            <a:spLocks noChangeArrowheads="1"/>
          </p:cNvSpPr>
          <p:nvPr/>
        </p:nvSpPr>
        <p:spPr bwMode="auto">
          <a:xfrm>
            <a:off x="5715000" y="1712913"/>
            <a:ext cx="2641600" cy="473075"/>
          </a:xfrm>
          <a:prstGeom prst="rect">
            <a:avLst/>
          </a:prstGeom>
          <a:noFill/>
          <a:ln w="9525">
            <a:noFill/>
            <a:miter lim="800000"/>
            <a:headEnd/>
            <a:tailEnd/>
          </a:ln>
        </p:spPr>
        <p:txBody>
          <a:bodyPr>
            <a:spAutoFit/>
          </a:bodyPr>
          <a:lstStyle/>
          <a:p>
            <a:pPr marL="342900" indent="-342900">
              <a:lnSpc>
                <a:spcPts val="3200"/>
              </a:lnSpc>
            </a:pPr>
            <a:endParaRPr lang="en-US" altLang="zh-CN" sz="2400">
              <a:solidFill>
                <a:srgbClr val="000066"/>
              </a:solidFill>
              <a:latin typeface="微软雅黑" pitchFamily="34" charset="-122"/>
              <a:ea typeface="微软雅黑" pitchFamily="34" charset="-122"/>
            </a:endParaRPr>
          </a:p>
        </p:txBody>
      </p:sp>
      <p:sp>
        <p:nvSpPr>
          <p:cNvPr id="12299" name="TextBox 22"/>
          <p:cNvSpPr txBox="1">
            <a:spLocks noChangeArrowheads="1"/>
          </p:cNvSpPr>
          <p:nvPr/>
        </p:nvSpPr>
        <p:spPr bwMode="auto">
          <a:xfrm>
            <a:off x="457201" y="3380484"/>
            <a:ext cx="2376487" cy="1014413"/>
          </a:xfrm>
          <a:prstGeom prst="rect">
            <a:avLst/>
          </a:prstGeom>
          <a:noFill/>
          <a:ln w="9525">
            <a:noFill/>
            <a:miter lim="800000"/>
            <a:headEnd/>
            <a:tailEnd/>
          </a:ln>
        </p:spPr>
        <p:txBody>
          <a:bodyPr>
            <a:spAutoFit/>
          </a:bodyPr>
          <a:lstStyle/>
          <a:p>
            <a:pPr algn="ctr">
              <a:lnSpc>
                <a:spcPts val="3600"/>
              </a:lnSpc>
            </a:pPr>
            <a:r>
              <a:rPr lang="zh-CN" altLang="en-US" sz="3200" dirty="0" smtClean="0">
                <a:solidFill>
                  <a:srgbClr val="0000FF"/>
                </a:solidFill>
                <a:latin typeface="微软雅黑" pitchFamily="34" charset="-122"/>
                <a:ea typeface="微软雅黑" pitchFamily="34" charset="-122"/>
              </a:rPr>
              <a:t>悦华</a:t>
            </a:r>
            <a:endParaRPr lang="en-US" sz="3200" dirty="0">
              <a:solidFill>
                <a:srgbClr val="0000FF"/>
              </a:solidFill>
              <a:latin typeface="微软雅黑" pitchFamily="34" charset="-122"/>
              <a:ea typeface="微软雅黑" pitchFamily="34" charset="-122"/>
            </a:endParaRPr>
          </a:p>
          <a:p>
            <a:pPr algn="ctr">
              <a:lnSpc>
                <a:spcPts val="3600"/>
              </a:lnSpc>
            </a:pPr>
            <a:r>
              <a:rPr lang="zh-CN" altLang="en-US" sz="3200" dirty="0">
                <a:latin typeface="微软雅黑" pitchFamily="34" charset="-122"/>
                <a:ea typeface="微软雅黑" pitchFamily="34" charset="-122"/>
              </a:rPr>
              <a:t>品牌连锁</a:t>
            </a:r>
            <a:endParaRPr lang="en-US" sz="3200" dirty="0">
              <a:latin typeface="微软雅黑" pitchFamily="34" charset="-122"/>
              <a:ea typeface="微软雅黑" pitchFamily="34" charset="-122"/>
            </a:endParaRPr>
          </a:p>
        </p:txBody>
      </p:sp>
      <p:sp>
        <p:nvSpPr>
          <p:cNvPr id="12297" name="TextBox 22"/>
          <p:cNvSpPr txBox="1">
            <a:spLocks noChangeArrowheads="1"/>
          </p:cNvSpPr>
          <p:nvPr/>
        </p:nvSpPr>
        <p:spPr bwMode="auto">
          <a:xfrm>
            <a:off x="5643570" y="3413469"/>
            <a:ext cx="3214710" cy="1015663"/>
          </a:xfrm>
          <a:prstGeom prst="rect">
            <a:avLst/>
          </a:prstGeom>
          <a:noFill/>
          <a:ln w="9525">
            <a:noFill/>
            <a:miter lim="800000"/>
            <a:headEnd/>
            <a:tailEnd/>
          </a:ln>
        </p:spPr>
        <p:txBody>
          <a:bodyPr wrap="square">
            <a:spAutoFit/>
          </a:bodyPr>
          <a:lstStyle/>
          <a:p>
            <a:pPr algn="ctr">
              <a:lnSpc>
                <a:spcPts val="3600"/>
              </a:lnSpc>
            </a:pPr>
            <a:r>
              <a:rPr lang="zh-CN" altLang="en-US" sz="3200" dirty="0">
                <a:solidFill>
                  <a:srgbClr val="0000FF"/>
                </a:solidFill>
                <a:latin typeface="微软雅黑" pitchFamily="34" charset="-122"/>
                <a:ea typeface="微软雅黑" pitchFamily="34" charset="-122"/>
              </a:rPr>
              <a:t>五星级</a:t>
            </a:r>
            <a:endParaRPr lang="en-US" altLang="en-US" sz="3200" dirty="0">
              <a:solidFill>
                <a:srgbClr val="0000FF"/>
              </a:solidFill>
              <a:latin typeface="微软雅黑" pitchFamily="34" charset="-122"/>
              <a:ea typeface="微软雅黑" pitchFamily="34" charset="-122"/>
            </a:endParaRPr>
          </a:p>
          <a:p>
            <a:pPr algn="ctr">
              <a:lnSpc>
                <a:spcPts val="3600"/>
              </a:lnSpc>
            </a:pPr>
            <a:r>
              <a:rPr lang="zh-CN" altLang="en-US" sz="3200" dirty="0">
                <a:latin typeface="微软雅黑" pitchFamily="34" charset="-122"/>
                <a:ea typeface="微软雅黑" pitchFamily="34" charset="-122"/>
              </a:rPr>
              <a:t>豪华商务型酒店</a:t>
            </a:r>
            <a:endParaRPr lang="en-US" sz="3200" dirty="0">
              <a:latin typeface="微软雅黑" pitchFamily="34" charset="-122"/>
              <a:ea typeface="微软雅黑" pitchFamily="34" charset="-122"/>
            </a:endParaRPr>
          </a:p>
        </p:txBody>
      </p:sp>
      <p:sp>
        <p:nvSpPr>
          <p:cNvPr id="9" name="AutoShape 45"/>
          <p:cNvSpPr>
            <a:spLocks noChangeArrowheads="1"/>
          </p:cNvSpPr>
          <p:nvPr/>
        </p:nvSpPr>
        <p:spPr bwMode="auto">
          <a:xfrm>
            <a:off x="866805" y="642942"/>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我们的酒店</a:t>
            </a:r>
            <a:endParaRPr lang="ko-KR" altLang="en-US" sz="3200" b="1" dirty="0">
              <a:solidFill>
                <a:schemeClr val="bg1"/>
              </a:solidFill>
              <a:latin typeface="微软雅黑" pitchFamily="34" charset="-122"/>
              <a:ea typeface="微软雅黑" pitchFamily="34" charset="-122"/>
            </a:endParaRPr>
          </a:p>
        </p:txBody>
      </p:sp>
      <p:pic>
        <p:nvPicPr>
          <p:cNvPr id="10" name="图片 9" descr="泉悦 New Logo.jpg"/>
          <p:cNvPicPr>
            <a:picLocks noChangeAspect="1"/>
          </p:cNvPicPr>
          <p:nvPr/>
        </p:nvPicPr>
        <p:blipFill>
          <a:blip r:embed="rId2"/>
          <a:stretch>
            <a:fillRect/>
          </a:stretch>
        </p:blipFill>
        <p:spPr>
          <a:xfrm>
            <a:off x="3357554" y="3017007"/>
            <a:ext cx="1725168" cy="17556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299"/>
                                        </p:tgtEl>
                                        <p:attrNameLst>
                                          <p:attrName>style.visibility</p:attrName>
                                        </p:attrNameLst>
                                      </p:cBhvr>
                                      <p:to>
                                        <p:strVal val="visible"/>
                                      </p:to>
                                    </p:set>
                                    <p:animEffect transition="in" filter="fade">
                                      <p:cBhvr>
                                        <p:cTn id="18" dur="1000"/>
                                        <p:tgtEl>
                                          <p:spTgt spid="12299"/>
                                        </p:tgtEl>
                                      </p:cBhvr>
                                    </p:animEffect>
                                    <p:anim calcmode="lin" valueType="num">
                                      <p:cBhvr>
                                        <p:cTn id="19" dur="1000" fill="hold"/>
                                        <p:tgtEl>
                                          <p:spTgt spid="12299"/>
                                        </p:tgtEl>
                                        <p:attrNameLst>
                                          <p:attrName>ppt_x</p:attrName>
                                        </p:attrNameLst>
                                      </p:cBhvr>
                                      <p:tavLst>
                                        <p:tav tm="0">
                                          <p:val>
                                            <p:strVal val="#ppt_x"/>
                                          </p:val>
                                        </p:tav>
                                        <p:tav tm="100000">
                                          <p:val>
                                            <p:strVal val="#ppt_x"/>
                                          </p:val>
                                        </p:tav>
                                      </p:tavLst>
                                    </p:anim>
                                    <p:anim calcmode="lin" valueType="num">
                                      <p:cBhvr>
                                        <p:cTn id="20" dur="1000" fill="hold"/>
                                        <p:tgtEl>
                                          <p:spTgt spid="1229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297"/>
                                        </p:tgtEl>
                                        <p:attrNameLst>
                                          <p:attrName>style.visibility</p:attrName>
                                        </p:attrNameLst>
                                      </p:cBhvr>
                                      <p:to>
                                        <p:strVal val="visible"/>
                                      </p:to>
                                    </p:set>
                                    <p:animEffect transition="in" filter="blinds(horizontal)">
                                      <p:cBhvr>
                                        <p:cTn id="25"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P spid="12297"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92725" y="1557338"/>
            <a:ext cx="3240088" cy="4211637"/>
            <a:chOff x="0" y="0"/>
            <a:chExt cx="5143536" cy="3562367"/>
          </a:xfrm>
        </p:grpSpPr>
        <p:grpSp>
          <p:nvGrpSpPr>
            <p:cNvPr id="3" name="Group 3"/>
            <p:cNvGrpSpPr>
              <a:grpSpLocks/>
            </p:cNvGrpSpPr>
            <p:nvPr/>
          </p:nvGrpSpPr>
          <p:grpSpPr bwMode="auto">
            <a:xfrm>
              <a:off x="0" y="142876"/>
              <a:ext cx="4846634" cy="3419491"/>
              <a:chOff x="0" y="0"/>
              <a:chExt cx="4846634" cy="3419491"/>
            </a:xfrm>
          </p:grpSpPr>
          <p:grpSp>
            <p:nvGrpSpPr>
              <p:cNvPr id="4" name="Group 4"/>
              <p:cNvGrpSpPr>
                <a:grpSpLocks/>
              </p:cNvGrpSpPr>
              <p:nvPr/>
            </p:nvGrpSpPr>
            <p:grpSpPr bwMode="auto">
              <a:xfrm>
                <a:off x="0" y="357191"/>
                <a:ext cx="4846634" cy="3062300"/>
                <a:chOff x="0" y="0"/>
                <a:chExt cx="4846634" cy="3062300"/>
              </a:xfrm>
            </p:grpSpPr>
            <p:pic>
              <p:nvPicPr>
                <p:cNvPr id="32790" name="图片 11" descr="u=2094098772,1982669599&amp;fm=23&amp;gp=0.jpg"/>
                <p:cNvPicPr>
                  <a:picLocks noChangeAspect="1" noChangeArrowheads="1"/>
                </p:cNvPicPr>
                <p:nvPr/>
              </p:nvPicPr>
              <p:blipFill>
                <a:blip r:embed="rId3" cstate="print"/>
                <a:srcRect/>
                <a:stretch>
                  <a:fillRect/>
                </a:stretch>
              </p:blipFill>
              <p:spPr bwMode="auto">
                <a:xfrm>
                  <a:off x="179362" y="0"/>
                  <a:ext cx="4667272" cy="3062300"/>
                </a:xfrm>
                <a:prstGeom prst="rect">
                  <a:avLst/>
                </a:prstGeom>
                <a:noFill/>
                <a:ln w="9525">
                  <a:noFill/>
                  <a:miter lim="800000"/>
                  <a:headEnd/>
                  <a:tailEnd/>
                </a:ln>
              </p:spPr>
            </p:pic>
            <p:sp>
              <p:nvSpPr>
                <p:cNvPr id="32791" name="矩形 12"/>
                <p:cNvSpPr>
                  <a:spLocks noChangeArrowheads="1"/>
                </p:cNvSpPr>
                <p:nvPr/>
              </p:nvSpPr>
              <p:spPr bwMode="auto">
                <a:xfrm>
                  <a:off x="0" y="70610"/>
                  <a:ext cx="856836" cy="57202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2788" name="矩形 14"/>
              <p:cNvSpPr>
                <a:spLocks noChangeArrowheads="1"/>
              </p:cNvSpPr>
              <p:nvPr/>
            </p:nvSpPr>
            <p:spPr bwMode="auto">
              <a:xfrm>
                <a:off x="1131528" y="296209"/>
                <a:ext cx="796353" cy="703611"/>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9" name="矩形 15"/>
              <p:cNvSpPr>
                <a:spLocks noChangeArrowheads="1"/>
              </p:cNvSpPr>
              <p:nvPr/>
            </p:nvSpPr>
            <p:spPr bwMode="auto">
              <a:xfrm>
                <a:off x="488901" y="-542"/>
                <a:ext cx="796353" cy="703611"/>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2779" name="矩形 17"/>
            <p:cNvSpPr>
              <a:spLocks noChangeArrowheads="1"/>
            </p:cNvSpPr>
            <p:nvPr/>
          </p:nvSpPr>
          <p:spPr bwMode="auto">
            <a:xfrm>
              <a:off x="3001446" y="0"/>
              <a:ext cx="866916" cy="57202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0" name="矩形 18"/>
            <p:cNvSpPr>
              <a:spLocks noChangeArrowheads="1"/>
            </p:cNvSpPr>
            <p:nvPr/>
          </p:nvSpPr>
          <p:spPr bwMode="auto">
            <a:xfrm flipH="1">
              <a:off x="3142572" y="714353"/>
              <a:ext cx="428418" cy="49951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1" name="矩形 19"/>
            <p:cNvSpPr>
              <a:spLocks noChangeArrowheads="1"/>
            </p:cNvSpPr>
            <p:nvPr/>
          </p:nvSpPr>
          <p:spPr bwMode="auto">
            <a:xfrm flipH="1">
              <a:off x="3500427" y="428343"/>
              <a:ext cx="428418" cy="500853"/>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2" name="矩形 20"/>
            <p:cNvSpPr>
              <a:spLocks noChangeArrowheads="1"/>
            </p:cNvSpPr>
            <p:nvPr/>
          </p:nvSpPr>
          <p:spPr bwMode="auto">
            <a:xfrm flipH="1">
              <a:off x="3072009" y="357177"/>
              <a:ext cx="428418" cy="49951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3" name="矩形 21"/>
            <p:cNvSpPr>
              <a:spLocks noChangeArrowheads="1"/>
            </p:cNvSpPr>
            <p:nvPr/>
          </p:nvSpPr>
          <p:spPr bwMode="auto">
            <a:xfrm flipH="1">
              <a:off x="3286217" y="510252"/>
              <a:ext cx="428418" cy="49951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4" name="矩形 22"/>
            <p:cNvSpPr>
              <a:spLocks noChangeArrowheads="1"/>
            </p:cNvSpPr>
            <p:nvPr/>
          </p:nvSpPr>
          <p:spPr bwMode="auto">
            <a:xfrm flipH="1">
              <a:off x="1572546" y="286009"/>
              <a:ext cx="428418" cy="499510"/>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5" name="矩形 23"/>
            <p:cNvSpPr>
              <a:spLocks noChangeArrowheads="1"/>
            </p:cNvSpPr>
            <p:nvPr/>
          </p:nvSpPr>
          <p:spPr bwMode="auto">
            <a:xfrm flipH="1">
              <a:off x="4072490" y="643186"/>
              <a:ext cx="1071046" cy="785521"/>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sp>
          <p:nvSpPr>
            <p:cNvPr id="32786" name="矩形 24"/>
            <p:cNvSpPr>
              <a:spLocks noChangeArrowheads="1"/>
            </p:cNvSpPr>
            <p:nvPr/>
          </p:nvSpPr>
          <p:spPr bwMode="auto">
            <a:xfrm flipH="1">
              <a:off x="3999408" y="499510"/>
              <a:ext cx="430937" cy="500853"/>
            </a:xfrm>
            <a:prstGeom prst="rect">
              <a:avLst/>
            </a:prstGeom>
            <a:solidFill>
              <a:srgbClr val="FFFFFF"/>
            </a:solid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2771" name="TextBox 27"/>
          <p:cNvSpPr txBox="1">
            <a:spLocks noChangeArrowheads="1"/>
          </p:cNvSpPr>
          <p:nvPr/>
        </p:nvSpPr>
        <p:spPr bwMode="auto">
          <a:xfrm>
            <a:off x="669925" y="1401763"/>
            <a:ext cx="3017838" cy="523875"/>
          </a:xfrm>
          <a:prstGeom prst="rect">
            <a:avLst/>
          </a:prstGeom>
          <a:noFill/>
          <a:ln w="9525">
            <a:noFill/>
            <a:miter lim="800000"/>
            <a:headEnd/>
            <a:tailEnd/>
          </a:ln>
        </p:spPr>
        <p:txBody>
          <a:bodyPr>
            <a:spAutoFit/>
          </a:bodyPr>
          <a:lstStyle/>
          <a:p>
            <a:endParaRPr lang="zh-CN" altLang="en-US" sz="2800">
              <a:latin typeface="微软雅黑" pitchFamily="34" charset="-122"/>
              <a:ea typeface="微软雅黑" pitchFamily="34" charset="-122"/>
            </a:endParaRPr>
          </a:p>
        </p:txBody>
      </p:sp>
      <p:grpSp>
        <p:nvGrpSpPr>
          <p:cNvPr id="5" name="Group 18"/>
          <p:cNvGrpSpPr>
            <a:grpSpLocks/>
          </p:cNvGrpSpPr>
          <p:nvPr/>
        </p:nvGrpSpPr>
        <p:grpSpPr bwMode="auto">
          <a:xfrm>
            <a:off x="517525" y="609600"/>
            <a:ext cx="5346700" cy="2852738"/>
            <a:chOff x="-21594" y="-11111"/>
            <a:chExt cx="5347296" cy="2852359"/>
          </a:xfrm>
        </p:grpSpPr>
        <p:grpSp>
          <p:nvGrpSpPr>
            <p:cNvPr id="6" name="Group 19"/>
            <p:cNvGrpSpPr>
              <a:grpSpLocks/>
            </p:cNvGrpSpPr>
            <p:nvPr/>
          </p:nvGrpSpPr>
          <p:grpSpPr bwMode="auto">
            <a:xfrm>
              <a:off x="-21594" y="-11111"/>
              <a:ext cx="5347296" cy="2852359"/>
              <a:chOff x="0" y="0"/>
              <a:chExt cx="5346192" cy="2852928"/>
            </a:xfrm>
          </p:grpSpPr>
          <p:pic>
            <p:nvPicPr>
              <p:cNvPr id="32776" name="云形标注 30"/>
              <p:cNvPicPr>
                <a:picLocks noChangeArrowheads="1"/>
              </p:cNvPicPr>
              <p:nvPr/>
            </p:nvPicPr>
            <p:blipFill>
              <a:blip r:embed="rId4" cstate="print"/>
              <a:srcRect/>
              <a:stretch>
                <a:fillRect/>
              </a:stretch>
            </p:blipFill>
            <p:spPr bwMode="auto">
              <a:xfrm>
                <a:off x="0" y="0"/>
                <a:ext cx="5346192" cy="2852928"/>
              </a:xfrm>
              <a:prstGeom prst="rect">
                <a:avLst/>
              </a:prstGeom>
              <a:noFill/>
              <a:ln w="9525">
                <a:noFill/>
                <a:miter lim="800000"/>
                <a:headEnd/>
                <a:tailEnd/>
              </a:ln>
            </p:spPr>
          </p:pic>
          <p:sp>
            <p:nvSpPr>
              <p:cNvPr id="32777" name="Text Box 21"/>
              <p:cNvSpPr txBox="1">
                <a:spLocks noChangeArrowheads="1"/>
              </p:cNvSpPr>
              <p:nvPr/>
            </p:nvSpPr>
            <p:spPr bwMode="auto">
              <a:xfrm>
                <a:off x="616933" y="424428"/>
                <a:ext cx="2821731" cy="1783387"/>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2775" name="TextBox 32"/>
            <p:cNvSpPr txBox="1">
              <a:spLocks noChangeArrowheads="1"/>
            </p:cNvSpPr>
            <p:nvPr/>
          </p:nvSpPr>
          <p:spPr bwMode="auto">
            <a:xfrm>
              <a:off x="504057" y="720080"/>
              <a:ext cx="3312368" cy="1200090"/>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入店当月时段</a:t>
              </a:r>
              <a:endParaRPr lang="en-US" altLang="en-US" sz="24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发放置装补贴</a:t>
              </a:r>
              <a:endParaRPr lang="en-US" altLang="en-US" sz="2400" dirty="0">
                <a:latin typeface="微软雅黑" pitchFamily="34" charset="-122"/>
                <a:ea typeface="微软雅黑" pitchFamily="34" charset="-122"/>
              </a:endParaRPr>
            </a:p>
            <a:p>
              <a:r>
                <a:rPr lang="en-US" altLang="zh-CN" sz="2400" dirty="0">
                  <a:solidFill>
                    <a:srgbClr val="C00000"/>
                  </a:solidFill>
                  <a:latin typeface="微软雅黑" pitchFamily="34" charset="-122"/>
                  <a:ea typeface="微软雅黑" pitchFamily="34" charset="-122"/>
                </a:rPr>
                <a:t>100</a:t>
              </a:r>
              <a:r>
                <a:rPr lang="zh-CN" altLang="en-US" sz="2400" dirty="0">
                  <a:solidFill>
                    <a:srgbClr val="C00000"/>
                  </a:solidFill>
                  <a:latin typeface="微软雅黑" pitchFamily="34" charset="-122"/>
                  <a:ea typeface="微软雅黑" pitchFamily="34" charset="-122"/>
                </a:rPr>
                <a:t>元</a:t>
              </a:r>
              <a:r>
                <a:rPr lang="zh-CN" altLang="en-US" sz="2400" dirty="0">
                  <a:latin typeface="微软雅黑" pitchFamily="34" charset="-122"/>
                  <a:ea typeface="微软雅黑" pitchFamily="34" charset="-122"/>
                </a:rPr>
                <a:t> </a:t>
              </a:r>
            </a:p>
          </p:txBody>
        </p:sp>
      </p:grpSp>
      <p:sp>
        <p:nvSpPr>
          <p:cNvPr id="32773" name="TextBox 9"/>
          <p:cNvSpPr txBox="1">
            <a:spLocks noChangeArrowheads="1"/>
          </p:cNvSpPr>
          <p:nvPr/>
        </p:nvSpPr>
        <p:spPr bwMode="auto">
          <a:xfrm>
            <a:off x="7888288" y="520700"/>
            <a:ext cx="714375" cy="2062163"/>
          </a:xfrm>
          <a:prstGeom prst="rect">
            <a:avLst/>
          </a:prstGeom>
          <a:noFill/>
          <a:ln w="9525">
            <a:noFill/>
            <a:miter lim="800000"/>
            <a:headEnd/>
            <a:tailEnd/>
          </a:ln>
        </p:spPr>
        <p:txBody>
          <a:bodyPr>
            <a:spAutoFit/>
          </a:bodyPr>
          <a:lstStyle/>
          <a:p>
            <a:r>
              <a:rPr lang="zh-CN" altLang="en-US" sz="3200">
                <a:solidFill>
                  <a:srgbClr val="0000FF"/>
                </a:solidFill>
                <a:latin typeface="微软雅黑" pitchFamily="34" charset="-122"/>
                <a:ea typeface="微软雅黑" pitchFamily="34" charset="-122"/>
              </a:rPr>
              <a:t>置装补贴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67025" y="2973388"/>
            <a:ext cx="1858963" cy="2597150"/>
            <a:chOff x="0" y="0"/>
            <a:chExt cx="1857388" cy="2597713"/>
          </a:xfrm>
        </p:grpSpPr>
        <p:sp>
          <p:nvSpPr>
            <p:cNvPr id="33828" name="TextBox 13"/>
            <p:cNvSpPr txBox="1">
              <a:spLocks noChangeArrowheads="1"/>
            </p:cNvSpPr>
            <p:nvPr/>
          </p:nvSpPr>
          <p:spPr bwMode="auto">
            <a:xfrm>
              <a:off x="0" y="2136048"/>
              <a:ext cx="1857388"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工龄≥</a:t>
              </a:r>
              <a:r>
                <a:rPr lang="en-US" altLang="zh-CN" sz="2400">
                  <a:solidFill>
                    <a:srgbClr val="C00000"/>
                  </a:solidFill>
                  <a:latin typeface="微软雅黑" pitchFamily="34" charset="-122"/>
                  <a:ea typeface="微软雅黑" pitchFamily="34" charset="-122"/>
                </a:rPr>
                <a:t>1</a:t>
              </a:r>
              <a:r>
                <a:rPr lang="zh-CN" altLang="en-US" sz="2400">
                  <a:latin typeface="微软雅黑" pitchFamily="34" charset="-122"/>
                  <a:ea typeface="微软雅黑" pitchFamily="34" charset="-122"/>
                </a:rPr>
                <a:t>年</a:t>
              </a:r>
            </a:p>
          </p:txBody>
        </p:sp>
        <p:pic>
          <p:nvPicPr>
            <p:cNvPr id="33829" name="内容占位符 3" descr="2010821184720746.jpg"/>
            <p:cNvPicPr>
              <a:picLocks noChangeAspect="1" noChangeArrowheads="1"/>
            </p:cNvPicPr>
            <p:nvPr/>
          </p:nvPicPr>
          <p:blipFill>
            <a:blip r:embed="rId3" cstate="print"/>
            <a:srcRect l="15733" t="15733" r="11494" b="19360"/>
            <a:stretch>
              <a:fillRect/>
            </a:stretch>
          </p:blipFill>
          <p:spPr bwMode="auto">
            <a:xfrm>
              <a:off x="0" y="0"/>
              <a:ext cx="1357322" cy="2090736"/>
            </a:xfrm>
            <a:prstGeom prst="rect">
              <a:avLst/>
            </a:prstGeom>
            <a:noFill/>
            <a:ln w="9525">
              <a:noFill/>
              <a:miter lim="800000"/>
              <a:headEnd/>
              <a:tailEnd/>
            </a:ln>
          </p:spPr>
        </p:pic>
      </p:grpSp>
      <p:grpSp>
        <p:nvGrpSpPr>
          <p:cNvPr id="3" name="Group 5"/>
          <p:cNvGrpSpPr>
            <a:grpSpLocks/>
          </p:cNvGrpSpPr>
          <p:nvPr/>
        </p:nvGrpSpPr>
        <p:grpSpPr bwMode="auto">
          <a:xfrm>
            <a:off x="4619625" y="2181225"/>
            <a:ext cx="1857375" cy="2573338"/>
            <a:chOff x="0" y="0"/>
            <a:chExt cx="1857388" cy="2573520"/>
          </a:xfrm>
        </p:grpSpPr>
        <p:sp>
          <p:nvSpPr>
            <p:cNvPr id="33826" name="TextBox 12"/>
            <p:cNvSpPr txBox="1">
              <a:spLocks noChangeArrowheads="1"/>
            </p:cNvSpPr>
            <p:nvPr/>
          </p:nvSpPr>
          <p:spPr bwMode="auto">
            <a:xfrm>
              <a:off x="0" y="2111855"/>
              <a:ext cx="1857388"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工龄≥</a:t>
              </a:r>
              <a:r>
                <a:rPr lang="en-US" altLang="zh-CN" sz="2400">
                  <a:solidFill>
                    <a:srgbClr val="C00000"/>
                  </a:solidFill>
                  <a:latin typeface="微软雅黑" pitchFamily="34" charset="-122"/>
                  <a:ea typeface="微软雅黑" pitchFamily="34" charset="-122"/>
                </a:rPr>
                <a:t>2</a:t>
              </a:r>
              <a:r>
                <a:rPr lang="zh-CN" altLang="en-US" sz="2400">
                  <a:latin typeface="微软雅黑" pitchFamily="34" charset="-122"/>
                  <a:ea typeface="微软雅黑" pitchFamily="34" charset="-122"/>
                </a:rPr>
                <a:t>年</a:t>
              </a:r>
            </a:p>
          </p:txBody>
        </p:sp>
        <p:pic>
          <p:nvPicPr>
            <p:cNvPr id="33827" name="内容占位符 3" descr="2010821184720746.jpg"/>
            <p:cNvPicPr>
              <a:picLocks noChangeAspect="1" noChangeArrowheads="1"/>
            </p:cNvPicPr>
            <p:nvPr/>
          </p:nvPicPr>
          <p:blipFill>
            <a:blip r:embed="rId3" cstate="print"/>
            <a:srcRect l="15733" t="15733" r="11494" b="19360"/>
            <a:stretch>
              <a:fillRect/>
            </a:stretch>
          </p:blipFill>
          <p:spPr bwMode="auto">
            <a:xfrm>
              <a:off x="0" y="0"/>
              <a:ext cx="1357322" cy="2090736"/>
            </a:xfrm>
            <a:prstGeom prst="rect">
              <a:avLst/>
            </a:prstGeom>
            <a:noFill/>
            <a:ln w="9525">
              <a:noFill/>
              <a:miter lim="800000"/>
              <a:headEnd/>
              <a:tailEnd/>
            </a:ln>
          </p:spPr>
        </p:pic>
      </p:grpSp>
      <p:grpSp>
        <p:nvGrpSpPr>
          <p:cNvPr id="4" name="Group 8"/>
          <p:cNvGrpSpPr>
            <a:grpSpLocks/>
          </p:cNvGrpSpPr>
          <p:nvPr/>
        </p:nvGrpSpPr>
        <p:grpSpPr bwMode="auto">
          <a:xfrm>
            <a:off x="6372225" y="1412875"/>
            <a:ext cx="1857375" cy="2549525"/>
            <a:chOff x="0" y="0"/>
            <a:chExt cx="1857388" cy="2549327"/>
          </a:xfrm>
        </p:grpSpPr>
        <p:sp>
          <p:nvSpPr>
            <p:cNvPr id="33824" name="TextBox 14"/>
            <p:cNvSpPr txBox="1">
              <a:spLocks noChangeArrowheads="1"/>
            </p:cNvSpPr>
            <p:nvPr/>
          </p:nvSpPr>
          <p:spPr bwMode="auto">
            <a:xfrm>
              <a:off x="0" y="2087662"/>
              <a:ext cx="1857388"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工龄≥</a:t>
              </a:r>
              <a:r>
                <a:rPr lang="en-US" altLang="zh-CN" sz="2400">
                  <a:solidFill>
                    <a:srgbClr val="C00000"/>
                  </a:solidFill>
                  <a:latin typeface="微软雅黑" pitchFamily="34" charset="-122"/>
                  <a:ea typeface="微软雅黑" pitchFamily="34" charset="-122"/>
                </a:rPr>
                <a:t>3</a:t>
              </a:r>
              <a:r>
                <a:rPr lang="zh-CN" altLang="en-US" sz="2400">
                  <a:latin typeface="微软雅黑" pitchFamily="34" charset="-122"/>
                  <a:ea typeface="微软雅黑" pitchFamily="34" charset="-122"/>
                </a:rPr>
                <a:t>年</a:t>
              </a:r>
            </a:p>
          </p:txBody>
        </p:sp>
        <p:pic>
          <p:nvPicPr>
            <p:cNvPr id="33825" name="内容占位符 3" descr="2010821184720746.jpg"/>
            <p:cNvPicPr>
              <a:picLocks noChangeAspect="1" noChangeArrowheads="1"/>
            </p:cNvPicPr>
            <p:nvPr/>
          </p:nvPicPr>
          <p:blipFill>
            <a:blip r:embed="rId3" cstate="print"/>
            <a:srcRect l="15733" t="15733" r="11494" b="19360"/>
            <a:stretch>
              <a:fillRect/>
            </a:stretch>
          </p:blipFill>
          <p:spPr bwMode="auto">
            <a:xfrm>
              <a:off x="0" y="0"/>
              <a:ext cx="1357322" cy="2090736"/>
            </a:xfrm>
            <a:prstGeom prst="rect">
              <a:avLst/>
            </a:prstGeom>
            <a:noFill/>
            <a:ln w="9525">
              <a:noFill/>
              <a:miter lim="800000"/>
              <a:headEnd/>
              <a:tailEnd/>
            </a:ln>
          </p:spPr>
        </p:pic>
      </p:grpSp>
      <p:grpSp>
        <p:nvGrpSpPr>
          <p:cNvPr id="6" name="Group 11"/>
          <p:cNvGrpSpPr>
            <a:grpSpLocks/>
          </p:cNvGrpSpPr>
          <p:nvPr/>
        </p:nvGrpSpPr>
        <p:grpSpPr bwMode="auto">
          <a:xfrm>
            <a:off x="1116013" y="3789363"/>
            <a:ext cx="2016125" cy="2616200"/>
            <a:chOff x="0" y="0"/>
            <a:chExt cx="1270" cy="1648"/>
          </a:xfrm>
        </p:grpSpPr>
        <p:sp>
          <p:nvSpPr>
            <p:cNvPr id="33822" name="TextBox 10"/>
            <p:cNvSpPr txBox="1">
              <a:spLocks noChangeArrowheads="1"/>
            </p:cNvSpPr>
            <p:nvPr/>
          </p:nvSpPr>
          <p:spPr bwMode="auto">
            <a:xfrm>
              <a:off x="0" y="1360"/>
              <a:ext cx="1270" cy="288"/>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工龄≥</a:t>
              </a:r>
              <a:r>
                <a:rPr lang="en-US" altLang="zh-CN" sz="2400">
                  <a:solidFill>
                    <a:srgbClr val="C00000"/>
                  </a:solidFill>
                  <a:latin typeface="微软雅黑" pitchFamily="34" charset="-122"/>
                  <a:ea typeface="微软雅黑" pitchFamily="34" charset="-122"/>
                </a:rPr>
                <a:t>0.5</a:t>
              </a:r>
              <a:r>
                <a:rPr lang="zh-CN" altLang="en-US" sz="2400">
                  <a:latin typeface="微软雅黑" pitchFamily="34" charset="-122"/>
                  <a:ea typeface="微软雅黑" pitchFamily="34" charset="-122"/>
                </a:rPr>
                <a:t>年</a:t>
              </a:r>
            </a:p>
          </p:txBody>
        </p:sp>
        <p:pic>
          <p:nvPicPr>
            <p:cNvPr id="33823" name="内容占位符 3" descr="2010821184720746.jpg"/>
            <p:cNvPicPr>
              <a:picLocks noChangeAspect="1" noChangeArrowheads="1"/>
            </p:cNvPicPr>
            <p:nvPr/>
          </p:nvPicPr>
          <p:blipFill>
            <a:blip r:embed="rId3" cstate="print"/>
            <a:srcRect l="15733" t="15733" r="11494" b="19360"/>
            <a:stretch>
              <a:fillRect/>
            </a:stretch>
          </p:blipFill>
          <p:spPr bwMode="auto">
            <a:xfrm>
              <a:off x="0" y="0"/>
              <a:ext cx="928" cy="1317"/>
            </a:xfrm>
            <a:prstGeom prst="rect">
              <a:avLst/>
            </a:prstGeom>
            <a:noFill/>
            <a:ln w="9525">
              <a:noFill/>
              <a:miter lim="800000"/>
              <a:headEnd/>
              <a:tailEnd/>
            </a:ln>
          </p:spPr>
        </p:pic>
      </p:grpSp>
      <p:cxnSp>
        <p:nvCxnSpPr>
          <p:cNvPr id="33806" name="直接连接符 17"/>
          <p:cNvCxnSpPr>
            <a:cxnSpLocks noChangeShapeType="1"/>
          </p:cNvCxnSpPr>
          <p:nvPr/>
        </p:nvCxnSpPr>
        <p:spPr bwMode="auto">
          <a:xfrm rot="5400000">
            <a:off x="7152481" y="2121694"/>
            <a:ext cx="1177925" cy="1588"/>
          </a:xfrm>
          <a:prstGeom prst="line">
            <a:avLst/>
          </a:prstGeom>
          <a:noFill/>
          <a:ln w="114300">
            <a:solidFill>
              <a:srgbClr val="E7BB00"/>
            </a:solidFill>
            <a:round/>
            <a:headEnd/>
            <a:tailEnd/>
          </a:ln>
        </p:spPr>
      </p:cxnSp>
      <p:grpSp>
        <p:nvGrpSpPr>
          <p:cNvPr id="7" name="Group 15"/>
          <p:cNvGrpSpPr>
            <a:grpSpLocks/>
          </p:cNvGrpSpPr>
          <p:nvPr/>
        </p:nvGrpSpPr>
        <p:grpSpPr bwMode="auto">
          <a:xfrm>
            <a:off x="4286250" y="500063"/>
            <a:ext cx="1870075" cy="1143000"/>
            <a:chOff x="0" y="0"/>
            <a:chExt cx="1870482" cy="1143008"/>
          </a:xfrm>
        </p:grpSpPr>
        <p:grpSp>
          <p:nvGrpSpPr>
            <p:cNvPr id="8" name="Group 16"/>
            <p:cNvGrpSpPr>
              <a:grpSpLocks/>
            </p:cNvGrpSpPr>
            <p:nvPr/>
          </p:nvGrpSpPr>
          <p:grpSpPr bwMode="auto">
            <a:xfrm>
              <a:off x="-19054" y="-12383"/>
              <a:ext cx="1902366" cy="1975118"/>
              <a:chOff x="0" y="0"/>
              <a:chExt cx="1901952" cy="1975104"/>
            </a:xfrm>
          </p:grpSpPr>
          <p:pic>
            <p:nvPicPr>
              <p:cNvPr id="33820" name="云形标注 34"/>
              <p:cNvPicPr>
                <a:picLocks noChangeArrowheads="1"/>
              </p:cNvPicPr>
              <p:nvPr/>
            </p:nvPicPr>
            <p:blipFill>
              <a:blip r:embed="rId4" cstate="print"/>
              <a:srcRect/>
              <a:stretch>
                <a:fillRect/>
              </a:stretch>
            </p:blipFill>
            <p:spPr bwMode="auto">
              <a:xfrm>
                <a:off x="0" y="0"/>
                <a:ext cx="1901952" cy="1975104"/>
              </a:xfrm>
              <a:prstGeom prst="rect">
                <a:avLst/>
              </a:prstGeom>
              <a:noFill/>
              <a:ln w="9525">
                <a:noFill/>
                <a:miter lim="800000"/>
                <a:headEnd/>
                <a:tailEnd/>
              </a:ln>
            </p:spPr>
          </p:pic>
          <p:sp>
            <p:nvSpPr>
              <p:cNvPr id="33821" name="Text Box 18"/>
              <p:cNvSpPr txBox="1">
                <a:spLocks noChangeArrowheads="1"/>
              </p:cNvSpPr>
              <p:nvPr/>
            </p:nvSpPr>
            <p:spPr bwMode="auto">
              <a:xfrm>
                <a:off x="275747" y="184997"/>
                <a:ext cx="1216661" cy="744802"/>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3818" name="TextBox 35"/>
            <p:cNvSpPr txBox="1">
              <a:spLocks noChangeArrowheads="1"/>
            </p:cNvSpPr>
            <p:nvPr/>
          </p:nvSpPr>
          <p:spPr bwMode="auto">
            <a:xfrm>
              <a:off x="264506" y="214314"/>
              <a:ext cx="1605976"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200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sp>
          <p:nvSpPr>
            <p:cNvPr id="33819" name="TextBox 36"/>
            <p:cNvSpPr txBox="1">
              <a:spLocks noChangeArrowheads="1"/>
            </p:cNvSpPr>
            <p:nvPr/>
          </p:nvSpPr>
          <p:spPr bwMode="auto">
            <a:xfrm>
              <a:off x="264506" y="571504"/>
              <a:ext cx="1605976"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250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grpSp>
      <p:grpSp>
        <p:nvGrpSpPr>
          <p:cNvPr id="9" name="Group 21"/>
          <p:cNvGrpSpPr>
            <a:grpSpLocks/>
          </p:cNvGrpSpPr>
          <p:nvPr/>
        </p:nvGrpSpPr>
        <p:grpSpPr bwMode="auto">
          <a:xfrm>
            <a:off x="6643688" y="214313"/>
            <a:ext cx="1862137" cy="1143000"/>
            <a:chOff x="0" y="0"/>
            <a:chExt cx="1862904" cy="1143008"/>
          </a:xfrm>
        </p:grpSpPr>
        <p:grpSp>
          <p:nvGrpSpPr>
            <p:cNvPr id="10" name="Group 22"/>
            <p:cNvGrpSpPr>
              <a:grpSpLocks/>
            </p:cNvGrpSpPr>
            <p:nvPr/>
          </p:nvGrpSpPr>
          <p:grpSpPr bwMode="auto">
            <a:xfrm>
              <a:off x="-17343" y="-13145"/>
              <a:ext cx="1896637" cy="1511819"/>
              <a:chOff x="0" y="0"/>
              <a:chExt cx="1895856" cy="1511808"/>
            </a:xfrm>
          </p:grpSpPr>
          <p:pic>
            <p:nvPicPr>
              <p:cNvPr id="33815" name="云形标注 38"/>
              <p:cNvPicPr>
                <a:picLocks noChangeArrowheads="1"/>
              </p:cNvPicPr>
              <p:nvPr/>
            </p:nvPicPr>
            <p:blipFill>
              <a:blip r:embed="rId5" cstate="print"/>
              <a:srcRect/>
              <a:stretch>
                <a:fillRect/>
              </a:stretch>
            </p:blipFill>
            <p:spPr bwMode="auto">
              <a:xfrm>
                <a:off x="0" y="0"/>
                <a:ext cx="1895856" cy="1511808"/>
              </a:xfrm>
              <a:prstGeom prst="rect">
                <a:avLst/>
              </a:prstGeom>
              <a:noFill/>
              <a:ln w="9525">
                <a:noFill/>
                <a:miter lim="800000"/>
                <a:headEnd/>
                <a:tailEnd/>
              </a:ln>
            </p:spPr>
          </p:pic>
          <p:sp>
            <p:nvSpPr>
              <p:cNvPr id="33816" name="Text Box 24"/>
              <p:cNvSpPr txBox="1">
                <a:spLocks noChangeArrowheads="1"/>
              </p:cNvSpPr>
              <p:nvPr/>
            </p:nvSpPr>
            <p:spPr bwMode="auto">
              <a:xfrm>
                <a:off x="273983" y="185759"/>
                <a:ext cx="1216424" cy="744802"/>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3814" name="TextBox 39"/>
            <p:cNvSpPr txBox="1">
              <a:spLocks noChangeArrowheads="1"/>
            </p:cNvSpPr>
            <p:nvPr/>
          </p:nvSpPr>
          <p:spPr bwMode="auto">
            <a:xfrm>
              <a:off x="214314" y="357190"/>
              <a:ext cx="1605976"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300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grpSp>
      <p:grpSp>
        <p:nvGrpSpPr>
          <p:cNvPr id="11" name="Group 26"/>
          <p:cNvGrpSpPr>
            <a:grpSpLocks/>
          </p:cNvGrpSpPr>
          <p:nvPr/>
        </p:nvGrpSpPr>
        <p:grpSpPr bwMode="auto">
          <a:xfrm>
            <a:off x="357188" y="2357438"/>
            <a:ext cx="1863725" cy="928687"/>
            <a:chOff x="0" y="0"/>
            <a:chExt cx="3500461" cy="928694"/>
          </a:xfrm>
        </p:grpSpPr>
        <p:grpSp>
          <p:nvGrpSpPr>
            <p:cNvPr id="12" name="Group 27"/>
            <p:cNvGrpSpPr>
              <a:grpSpLocks/>
            </p:cNvGrpSpPr>
            <p:nvPr/>
          </p:nvGrpSpPr>
          <p:grpSpPr bwMode="auto">
            <a:xfrm>
              <a:off x="-29698" y="-16574"/>
              <a:ext cx="3560810" cy="1706893"/>
              <a:chOff x="0" y="0"/>
              <a:chExt cx="1895856" cy="1706880"/>
            </a:xfrm>
          </p:grpSpPr>
          <p:pic>
            <p:nvPicPr>
              <p:cNvPr id="33811" name="云形标注 27"/>
              <p:cNvPicPr>
                <a:picLocks noChangeArrowheads="1"/>
              </p:cNvPicPr>
              <p:nvPr/>
            </p:nvPicPr>
            <p:blipFill>
              <a:blip r:embed="rId6" cstate="print"/>
              <a:srcRect/>
              <a:stretch>
                <a:fillRect/>
              </a:stretch>
            </p:blipFill>
            <p:spPr bwMode="auto">
              <a:xfrm>
                <a:off x="0" y="0"/>
                <a:ext cx="1895856" cy="1706880"/>
              </a:xfrm>
              <a:prstGeom prst="rect">
                <a:avLst/>
              </a:prstGeom>
              <a:noFill/>
              <a:ln w="9525">
                <a:noFill/>
                <a:miter lim="800000"/>
                <a:headEnd/>
                <a:tailEnd/>
              </a:ln>
            </p:spPr>
          </p:pic>
          <p:sp>
            <p:nvSpPr>
              <p:cNvPr id="33812" name="Text Box 29"/>
              <p:cNvSpPr txBox="1">
                <a:spLocks noChangeArrowheads="1"/>
              </p:cNvSpPr>
              <p:nvPr/>
            </p:nvSpPr>
            <p:spPr bwMode="auto">
              <a:xfrm>
                <a:off x="272678" y="156823"/>
                <a:ext cx="1217461" cy="605151"/>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3810" name="TextBox 28"/>
            <p:cNvSpPr txBox="1">
              <a:spLocks noChangeArrowheads="1"/>
            </p:cNvSpPr>
            <p:nvPr/>
          </p:nvSpPr>
          <p:spPr bwMode="auto">
            <a:xfrm>
              <a:off x="268337" y="214314"/>
              <a:ext cx="3017685"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50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grpSp>
      <p:grpSp>
        <p:nvGrpSpPr>
          <p:cNvPr id="13" name="Group 31"/>
          <p:cNvGrpSpPr>
            <a:grpSpLocks/>
          </p:cNvGrpSpPr>
          <p:nvPr/>
        </p:nvGrpSpPr>
        <p:grpSpPr bwMode="auto">
          <a:xfrm>
            <a:off x="2286000" y="1357313"/>
            <a:ext cx="1863725" cy="1143000"/>
            <a:chOff x="0" y="0"/>
            <a:chExt cx="1862904" cy="1143008"/>
          </a:xfrm>
        </p:grpSpPr>
        <p:grpSp>
          <p:nvGrpSpPr>
            <p:cNvPr id="14" name="Group 32"/>
            <p:cNvGrpSpPr>
              <a:grpSpLocks/>
            </p:cNvGrpSpPr>
            <p:nvPr/>
          </p:nvGrpSpPr>
          <p:grpSpPr bwMode="auto">
            <a:xfrm>
              <a:off x="-18280" y="-10097"/>
              <a:ext cx="1901114" cy="1889773"/>
              <a:chOff x="0" y="0"/>
              <a:chExt cx="1901952" cy="1889760"/>
            </a:xfrm>
          </p:grpSpPr>
          <p:pic>
            <p:nvPicPr>
              <p:cNvPr id="33807" name="云形标注 29"/>
              <p:cNvPicPr>
                <a:picLocks noChangeArrowheads="1"/>
              </p:cNvPicPr>
              <p:nvPr/>
            </p:nvPicPr>
            <p:blipFill>
              <a:blip r:embed="rId7" cstate="print"/>
              <a:srcRect/>
              <a:stretch>
                <a:fillRect/>
              </a:stretch>
            </p:blipFill>
            <p:spPr bwMode="auto">
              <a:xfrm>
                <a:off x="0" y="0"/>
                <a:ext cx="1901952" cy="1889760"/>
              </a:xfrm>
              <a:prstGeom prst="rect">
                <a:avLst/>
              </a:prstGeom>
              <a:noFill/>
              <a:ln w="9525">
                <a:noFill/>
                <a:miter lim="800000"/>
                <a:headEnd/>
                <a:tailEnd/>
              </a:ln>
            </p:spPr>
          </p:pic>
          <p:sp>
            <p:nvSpPr>
              <p:cNvPr id="33808" name="Text Box 34"/>
              <p:cNvSpPr txBox="1">
                <a:spLocks noChangeArrowheads="1"/>
              </p:cNvSpPr>
              <p:nvPr/>
            </p:nvSpPr>
            <p:spPr bwMode="auto">
              <a:xfrm>
                <a:off x="275154" y="182711"/>
                <a:ext cx="1217461" cy="744802"/>
              </a:xfrm>
              <a:prstGeom prst="rect">
                <a:avLst/>
              </a:prstGeom>
              <a:noFill/>
              <a:ln w="9525">
                <a:noFill/>
                <a:miter lim="800000"/>
                <a:headEnd/>
                <a:tailEnd/>
              </a:ln>
            </p:spPr>
            <p:txBody>
              <a:bodyPr anchor="ctr"/>
              <a:lstStyle/>
              <a:p>
                <a:endParaRPr lang="zh-CN" altLang="en-US">
                  <a:solidFill>
                    <a:srgbClr val="DEF6F1"/>
                  </a:solidFill>
                  <a:ea typeface="宋体" pitchFamily="2" charset="-122"/>
                </a:endParaRPr>
              </a:p>
            </p:txBody>
          </p:sp>
        </p:grpSp>
        <p:sp>
          <p:nvSpPr>
            <p:cNvPr id="33805" name="TextBox 30"/>
            <p:cNvSpPr txBox="1">
              <a:spLocks noChangeArrowheads="1"/>
            </p:cNvSpPr>
            <p:nvPr/>
          </p:nvSpPr>
          <p:spPr bwMode="auto">
            <a:xfrm>
              <a:off x="142817" y="214315"/>
              <a:ext cx="1605977"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100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sp>
          <p:nvSpPr>
            <p:cNvPr id="5" name="TextBox 31"/>
            <p:cNvSpPr txBox="1">
              <a:spLocks noChangeArrowheads="1"/>
            </p:cNvSpPr>
            <p:nvPr/>
          </p:nvSpPr>
          <p:spPr bwMode="auto">
            <a:xfrm>
              <a:off x="142817" y="571504"/>
              <a:ext cx="1605976" cy="400110"/>
            </a:xfrm>
            <a:prstGeom prst="rect">
              <a:avLst/>
            </a:prstGeom>
            <a:noFill/>
            <a:ln w="9525">
              <a:noFill/>
              <a:miter lim="800000"/>
              <a:headEnd/>
              <a:tailEnd/>
            </a:ln>
          </p:spPr>
          <p:txBody>
            <a:bodyPr>
              <a:spAutoFit/>
            </a:bodyPr>
            <a:lstStyle/>
            <a:p>
              <a:r>
                <a:rPr lang="en-US" altLang="zh-CN" sz="2000">
                  <a:solidFill>
                    <a:srgbClr val="C00000"/>
                  </a:solidFill>
                  <a:latin typeface="微软雅黑" pitchFamily="34" charset="-122"/>
                  <a:ea typeface="微软雅黑" pitchFamily="34" charset="-122"/>
                </a:rPr>
                <a:t>150</a:t>
              </a:r>
              <a:r>
                <a:rPr lang="zh-CN" altLang="en-US" sz="2000">
                  <a:latin typeface="微软雅黑" pitchFamily="34" charset="-122"/>
                  <a:ea typeface="微软雅黑" pitchFamily="34" charset="-122"/>
                </a:rPr>
                <a:t>元</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月</a:t>
              </a:r>
            </a:p>
          </p:txBody>
        </p:sp>
      </p:grpSp>
      <p:sp>
        <p:nvSpPr>
          <p:cNvPr id="33803"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a:solidFill>
                  <a:srgbClr val="0000FF"/>
                </a:solidFill>
                <a:latin typeface="微软雅黑" pitchFamily="34" charset="-122"/>
                <a:ea typeface="微软雅黑" pitchFamily="34" charset="-122"/>
              </a:rPr>
              <a:t>店龄补贴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2" presetClass="entr" presetSubtype="4"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par>
                          <p:cTn id="47" fill="hold">
                            <p:stCondLst>
                              <p:cond delay="1500"/>
                            </p:stCondLst>
                            <p:childTnLst>
                              <p:par>
                                <p:cTn id="48" presetID="22" presetClass="entr" presetSubtype="4" fill="hold" nodeType="afterEffect">
                                  <p:stCondLst>
                                    <p:cond delay="0"/>
                                  </p:stCondLst>
                                  <p:childTnLst>
                                    <p:set>
                                      <p:cBhvr>
                                        <p:cTn id="49" dur="1" fill="hold">
                                          <p:stCondLst>
                                            <p:cond delay="0"/>
                                          </p:stCondLst>
                                        </p:cTn>
                                        <p:tgtEl>
                                          <p:spTgt spid="33806"/>
                                        </p:tgtEl>
                                        <p:attrNameLst>
                                          <p:attrName>style.visibility</p:attrName>
                                        </p:attrNameLst>
                                      </p:cBhvr>
                                      <p:to>
                                        <p:strVal val="visible"/>
                                      </p:to>
                                    </p:set>
                                    <p:animEffect transition="in" filter="wipe(down)">
                                      <p:cBhvr>
                                        <p:cTn id="50" dur="500"/>
                                        <p:tgtEl>
                                          <p:spTgt spid="33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立方体 8"/>
          <p:cNvSpPr/>
          <p:nvPr/>
        </p:nvSpPr>
        <p:spPr>
          <a:xfrm>
            <a:off x="1651806" y="4437112"/>
            <a:ext cx="2520000" cy="151216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初级服务师</a:t>
            </a:r>
            <a:endParaRPr lang="en-US" altLang="zh-CN" sz="2200" b="1" dirty="0" smtClean="0">
              <a:effectLst>
                <a:outerShdw blurRad="38100" dist="38100" dir="2700000" algn="tl">
                  <a:srgbClr val="000000">
                    <a:alpha val="43137"/>
                  </a:srgbClr>
                </a:outerShdw>
              </a:effectLst>
              <a:latin typeface="微软雅黑" pitchFamily="34" charset="-122"/>
              <a:ea typeface="微软雅黑" pitchFamily="34" charset="-122"/>
            </a:endParaRPr>
          </a:p>
          <a:p>
            <a:pPr algn="ctr"/>
            <a:r>
              <a:rPr lang="en-US" altLang="zh-CN" sz="2200" b="1" dirty="0" smtClean="0">
                <a:effectLst>
                  <a:outerShdw blurRad="38100" dist="38100" dir="2700000" algn="tl">
                    <a:srgbClr val="000000">
                      <a:alpha val="43137"/>
                    </a:srgbClr>
                  </a:outerShdw>
                </a:effectLst>
                <a:latin typeface="微软雅黑" pitchFamily="34" charset="-122"/>
                <a:ea typeface="微软雅黑" pitchFamily="34" charset="-122"/>
              </a:rPr>
              <a:t>200/400</a:t>
            </a:r>
            <a:endPar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立方体 9"/>
          <p:cNvSpPr/>
          <p:nvPr/>
        </p:nvSpPr>
        <p:spPr>
          <a:xfrm>
            <a:off x="3797662" y="3717280"/>
            <a:ext cx="2520000" cy="223200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中级服务师</a:t>
            </a:r>
            <a:endParaRPr lang="en-US" altLang="zh-CN" sz="2200" b="1" dirty="0" smtClean="0">
              <a:effectLst>
                <a:outerShdw blurRad="38100" dist="38100" dir="2700000" algn="tl">
                  <a:srgbClr val="000000">
                    <a:alpha val="43137"/>
                  </a:srgbClr>
                </a:outerShdw>
              </a:effectLst>
              <a:latin typeface="微软雅黑" pitchFamily="34" charset="-122"/>
              <a:ea typeface="微软雅黑" pitchFamily="34" charset="-122"/>
            </a:endParaRPr>
          </a:p>
          <a:p>
            <a:pPr algn="ctr"/>
            <a:r>
              <a:rPr lang="en-US" altLang="zh-CN" sz="2200" b="1" dirty="0" smtClean="0">
                <a:effectLst>
                  <a:outerShdw blurRad="38100" dist="38100" dir="2700000" algn="tl">
                    <a:srgbClr val="000000">
                      <a:alpha val="43137"/>
                    </a:srgbClr>
                  </a:outerShdw>
                </a:effectLst>
                <a:latin typeface="微软雅黑" pitchFamily="34" charset="-122"/>
                <a:ea typeface="微软雅黑" pitchFamily="34" charset="-122"/>
              </a:rPr>
              <a:t>600/700</a:t>
            </a:r>
            <a:endPar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立方体 11"/>
          <p:cNvSpPr/>
          <p:nvPr/>
        </p:nvSpPr>
        <p:spPr>
          <a:xfrm>
            <a:off x="5768598" y="2997280"/>
            <a:ext cx="2520000" cy="295200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高级服务师</a:t>
            </a:r>
            <a:endParaRPr lang="zh-CN" altLang="en-US" sz="2200" b="1" dirty="0">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6" name="图片 15" descr="1.jpg"/>
          <p:cNvPicPr>
            <a:picLocks noChangeAspect="1"/>
          </p:cNvPicPr>
          <p:nvPr/>
        </p:nvPicPr>
        <p:blipFill>
          <a:blip r:embed="rId3" cstate="print"/>
          <a:stretch>
            <a:fillRect/>
          </a:stretch>
        </p:blipFill>
        <p:spPr>
          <a:xfrm flipH="1">
            <a:off x="2509593" y="2550016"/>
            <a:ext cx="936105" cy="1866900"/>
          </a:xfrm>
          <a:prstGeom prst="rect">
            <a:avLst/>
          </a:prstGeom>
        </p:spPr>
      </p:pic>
      <p:pic>
        <p:nvPicPr>
          <p:cNvPr id="17" name="图片 16" descr="1.jpg"/>
          <p:cNvPicPr>
            <a:picLocks noChangeAspect="1"/>
          </p:cNvPicPr>
          <p:nvPr/>
        </p:nvPicPr>
        <p:blipFill>
          <a:blip r:embed="rId3" cstate="print"/>
          <a:stretch>
            <a:fillRect/>
          </a:stretch>
        </p:blipFill>
        <p:spPr>
          <a:xfrm flipH="1">
            <a:off x="4656921" y="1829936"/>
            <a:ext cx="936105" cy="1866900"/>
          </a:xfrm>
          <a:prstGeom prst="rect">
            <a:avLst/>
          </a:prstGeom>
        </p:spPr>
      </p:pic>
      <p:pic>
        <p:nvPicPr>
          <p:cNvPr id="18" name="图片 17" descr="1.jpg"/>
          <p:cNvPicPr>
            <a:picLocks noChangeAspect="1"/>
          </p:cNvPicPr>
          <p:nvPr/>
        </p:nvPicPr>
        <p:blipFill>
          <a:blip r:embed="rId3" cstate="print"/>
          <a:stretch>
            <a:fillRect/>
          </a:stretch>
        </p:blipFill>
        <p:spPr>
          <a:xfrm flipH="1">
            <a:off x="6804247" y="1109856"/>
            <a:ext cx="936105" cy="1866900"/>
          </a:xfrm>
          <a:prstGeom prst="rect">
            <a:avLst/>
          </a:prstGeom>
        </p:spPr>
      </p:pic>
      <p:sp>
        <p:nvSpPr>
          <p:cNvPr id="6" name="上弧形箭头 23"/>
          <p:cNvSpPr>
            <a:spLocks noChangeArrowheads="1"/>
          </p:cNvSpPr>
          <p:nvPr/>
        </p:nvSpPr>
        <p:spPr bwMode="auto">
          <a:xfrm rot="20679434">
            <a:off x="4994385" y="794645"/>
            <a:ext cx="1870075" cy="820737"/>
          </a:xfrm>
          <a:prstGeom prst="curvedDownArrow">
            <a:avLst>
              <a:gd name="adj1" fmla="val 25001"/>
              <a:gd name="adj2" fmla="val 50001"/>
              <a:gd name="adj3" fmla="val 25000"/>
            </a:avLst>
          </a:prstGeom>
          <a:solidFill>
            <a:srgbClr val="666666"/>
          </a:solidFill>
          <a:ln w="9525">
            <a:noFill/>
            <a:miter lim="800000"/>
            <a:headEnd/>
            <a:tailEnd/>
          </a:ln>
        </p:spPr>
        <p:txBody>
          <a:bodyPr anchor="ctr"/>
          <a:lstStyle/>
          <a:p>
            <a:endParaRPr lang="zh-CN" altLang="en-US">
              <a:ea typeface="宋体" pitchFamily="2" charset="-122"/>
            </a:endParaRPr>
          </a:p>
        </p:txBody>
      </p:sp>
      <p:sp>
        <p:nvSpPr>
          <p:cNvPr id="7" name="上弧形箭头 25"/>
          <p:cNvSpPr>
            <a:spLocks noChangeArrowheads="1"/>
          </p:cNvSpPr>
          <p:nvPr/>
        </p:nvSpPr>
        <p:spPr bwMode="auto">
          <a:xfrm rot="20679434">
            <a:off x="2847057" y="1504876"/>
            <a:ext cx="1870075" cy="820738"/>
          </a:xfrm>
          <a:prstGeom prst="curvedDownArrow">
            <a:avLst>
              <a:gd name="adj1" fmla="val 25001"/>
              <a:gd name="adj2" fmla="val 50001"/>
              <a:gd name="adj3" fmla="val 25000"/>
            </a:avLst>
          </a:prstGeom>
          <a:solidFill>
            <a:srgbClr val="999999"/>
          </a:solidFill>
          <a:ln w="9525">
            <a:noFill/>
            <a:miter lim="800000"/>
            <a:headEnd/>
            <a:tailEnd/>
          </a:ln>
        </p:spPr>
        <p:txBody>
          <a:bodyPr anchor="ctr"/>
          <a:lstStyle/>
          <a:p>
            <a:endParaRPr lang="zh-CN" altLang="en-US">
              <a:ea typeface="宋体" pitchFamily="2" charset="-122"/>
            </a:endParaRPr>
          </a:p>
        </p:txBody>
      </p:sp>
      <p:sp>
        <p:nvSpPr>
          <p:cNvPr id="23" name="圆角矩形 22"/>
          <p:cNvSpPr/>
          <p:nvPr/>
        </p:nvSpPr>
        <p:spPr>
          <a:xfrm>
            <a:off x="720080" y="663538"/>
            <a:ext cx="755576" cy="5530924"/>
          </a:xfrm>
          <a:prstGeom prst="roundRect">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rgbClr val="0000FF"/>
                </a:solidFill>
                <a:latin typeface="微软雅黑" pitchFamily="34" charset="-122"/>
                <a:ea typeface="微软雅黑" pitchFamily="34" charset="-122"/>
              </a:rPr>
              <a:t>服务师岗位技能等级</a:t>
            </a:r>
            <a:endParaRPr lang="en-US" altLang="zh-CN" sz="3200" dirty="0" smtClean="0">
              <a:solidFill>
                <a:srgbClr val="0000FF"/>
              </a:solidFill>
              <a:latin typeface="微软雅黑" pitchFamily="34" charset="-122"/>
              <a:ea typeface="微软雅黑" pitchFamily="34" charset="-122"/>
            </a:endParaRPr>
          </a:p>
          <a:p>
            <a:pPr algn="ctr"/>
            <a:r>
              <a:rPr lang="zh-CN" altLang="en-US" sz="3200" dirty="0" smtClean="0">
                <a:solidFill>
                  <a:srgbClr val="0000FF"/>
                </a:solidFill>
                <a:latin typeface="微软雅黑" pitchFamily="34" charset="-122"/>
                <a:ea typeface="微软雅黑" pitchFamily="34" charset="-122"/>
              </a:rPr>
              <a:t>考核</a:t>
            </a:r>
            <a:endParaRPr lang="en-US" altLang="zh-CN" sz="3200" dirty="0" smtClean="0">
              <a:solidFill>
                <a:srgbClr val="0000FF"/>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ppt_x</p:attrName>
                                        </p:attrNameLst>
                                      </p:cBhvr>
                                      <p:tavLst>
                                        <p:tav tm="0">
                                          <p:val>
                                            <p:strVal val="#ppt_x-.2"/>
                                          </p:val>
                                        </p:tav>
                                        <p:tav tm="100000">
                                          <p:val>
                                            <p:strVal val="#ppt_x"/>
                                          </p:val>
                                        </p:tav>
                                      </p:tavLst>
                                    </p:anim>
                                    <p:anim calcmode="lin" valueType="num">
                                      <p:cBhvr>
                                        <p:cTn id="12"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29"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ppt_x</p:attrName>
                                        </p:attrNameLst>
                                      </p:cBhvr>
                                      <p:tavLst>
                                        <p:tav tm="0">
                                          <p:val>
                                            <p:strVal val="#ppt_x-.2"/>
                                          </p:val>
                                        </p:tav>
                                        <p:tav tm="100000">
                                          <p:val>
                                            <p:strVal val="#ppt_x"/>
                                          </p:val>
                                        </p:tav>
                                      </p:tavLst>
                                    </p:anim>
                                    <p:anim calcmode="lin" valueType="num">
                                      <p:cBhvr>
                                        <p:cTn id="26"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1000"/>
                            </p:stCondLst>
                            <p:childTnLst>
                              <p:par>
                                <p:cTn id="38" presetID="29"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ppt_x</p:attrName>
                                        </p:attrNameLst>
                                      </p:cBhvr>
                                      <p:tavLst>
                                        <p:tav tm="0">
                                          <p:val>
                                            <p:strVal val="#ppt_x-.2"/>
                                          </p:val>
                                        </p:tav>
                                        <p:tav tm="100000">
                                          <p:val>
                                            <p:strVal val="#ppt_x"/>
                                          </p:val>
                                        </p:tav>
                                      </p:tavLst>
                                    </p:anim>
                                    <p:anim calcmode="lin" valueType="num">
                                      <p:cBhvr>
                                        <p:cTn id="41"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圆角矩形 9"/>
          <p:cNvSpPr>
            <a:spLocks noChangeArrowheads="1"/>
          </p:cNvSpPr>
          <p:nvPr/>
        </p:nvSpPr>
        <p:spPr bwMode="auto">
          <a:xfrm>
            <a:off x="4572000" y="1285875"/>
            <a:ext cx="4214813" cy="5000625"/>
          </a:xfrm>
          <a:prstGeom prst="roundRect">
            <a:avLst>
              <a:gd name="adj" fmla="val 16667"/>
            </a:avLst>
          </a:prstGeom>
          <a:blipFill dpi="0" rotWithShape="1">
            <a:blip r:embed="rId3" cstate="print"/>
            <a:srcRect/>
            <a:stretch>
              <a:fillRect/>
            </a:stretch>
          </a:blipFill>
          <a:ln w="9525">
            <a:noFill/>
            <a:round/>
            <a:headEnd/>
            <a:tailEnd/>
          </a:ln>
        </p:spPr>
        <p:txBody>
          <a:bodyPr anchor="ctr"/>
          <a:lstStyle/>
          <a:p>
            <a:endParaRPr lang="zh-CN" altLang="en-US">
              <a:solidFill>
                <a:srgbClr val="DEF6F1"/>
              </a:solidFill>
              <a:ea typeface="宋体" pitchFamily="2" charset="-122"/>
            </a:endParaRPr>
          </a:p>
        </p:txBody>
      </p:sp>
      <p:sp>
        <p:nvSpPr>
          <p:cNvPr id="35844" name="Rectangle 9"/>
          <p:cNvSpPr>
            <a:spLocks noChangeArrowheads="1"/>
          </p:cNvSpPr>
          <p:nvPr/>
        </p:nvSpPr>
        <p:spPr bwMode="auto">
          <a:xfrm>
            <a:off x="1006475" y="1643050"/>
            <a:ext cx="3779839" cy="4357718"/>
          </a:xfrm>
          <a:prstGeom prst="rect">
            <a:avLst/>
          </a:prstGeom>
          <a:noFill/>
          <a:ln w="9525">
            <a:noFill/>
            <a:miter lim="800000"/>
            <a:headEnd/>
            <a:tailEnd/>
          </a:ln>
        </p:spPr>
        <p:txBody>
          <a:bodyPr anchor="ctr"/>
          <a:lstStyle/>
          <a:p>
            <a:pPr>
              <a:lnSpc>
                <a:spcPct val="120000"/>
              </a:lnSpc>
              <a:spcBef>
                <a:spcPct val="20000"/>
              </a:spcBef>
              <a:buClr>
                <a:schemeClr val="hlink"/>
              </a:buClr>
              <a:buFont typeface="Wingdings" pitchFamily="2" charset="2"/>
              <a:buNone/>
            </a:pPr>
            <a:endParaRPr lang="en-US" altLang="zh-CN" sz="3300" dirty="0">
              <a:solidFill>
                <a:srgbClr val="008000"/>
              </a:solidFill>
            </a:endParaRPr>
          </a:p>
          <a:p>
            <a:pPr algn="l">
              <a:lnSpc>
                <a:spcPts val="4000"/>
              </a:lnSpc>
              <a:spcBef>
                <a:spcPct val="20000"/>
              </a:spcBef>
              <a:buClr>
                <a:schemeClr val="hlink"/>
              </a:buClr>
              <a:buFont typeface="Wingdings" pitchFamily="2" charset="2"/>
              <a:buNone/>
            </a:pPr>
            <a:r>
              <a:rPr lang="en-US" altLang="zh-CN" sz="3200" b="0" dirty="0" smtClean="0">
                <a:latin typeface="微软雅黑" pitchFamily="34" charset="-122"/>
                <a:ea typeface="微软雅黑" pitchFamily="34" charset="-122"/>
              </a:rPr>
              <a:t>1</a:t>
            </a:r>
            <a:r>
              <a:rPr lang="zh-CN" altLang="en-US" sz="3200" b="0" dirty="0">
                <a:latin typeface="微软雅黑" pitchFamily="34" charset="-122"/>
                <a:ea typeface="微软雅黑" pitchFamily="34" charset="-122"/>
              </a:rPr>
              <a:t>、法定</a:t>
            </a:r>
            <a:r>
              <a:rPr lang="zh-CN" altLang="en-US" sz="3200" b="0" dirty="0" smtClean="0">
                <a:latin typeface="微软雅黑" pitchFamily="34" charset="-122"/>
                <a:ea typeface="微软雅黑" pitchFamily="34" charset="-122"/>
              </a:rPr>
              <a:t>假日</a:t>
            </a:r>
            <a:endParaRPr lang="en-US" sz="3200" b="0" dirty="0">
              <a:latin typeface="微软雅黑" pitchFamily="34" charset="-122"/>
              <a:ea typeface="微软雅黑" pitchFamily="34" charset="-122"/>
            </a:endParaRPr>
          </a:p>
          <a:p>
            <a:pPr algn="l">
              <a:lnSpc>
                <a:spcPts val="4000"/>
              </a:lnSpc>
              <a:spcBef>
                <a:spcPct val="20000"/>
              </a:spcBef>
              <a:buClr>
                <a:schemeClr val="hlink"/>
              </a:buClr>
            </a:pPr>
            <a:r>
              <a:rPr lang="en-US" altLang="zh-CN" sz="3200" b="0" dirty="0">
                <a:latin typeface="微软雅黑" pitchFamily="34" charset="-122"/>
                <a:ea typeface="微软雅黑" pitchFamily="34" charset="-122"/>
              </a:rPr>
              <a:t>2</a:t>
            </a:r>
            <a:r>
              <a:rPr lang="zh-CN" altLang="en-US" sz="3200" b="0" dirty="0" smtClean="0">
                <a:latin typeface="微软雅黑" pitchFamily="34" charset="-122"/>
                <a:ea typeface="微软雅黑" pitchFamily="34" charset="-122"/>
              </a:rPr>
              <a:t>、年假</a:t>
            </a:r>
            <a:endParaRPr lang="en-US" altLang="zh-CN" sz="3200" b="0" dirty="0" smtClean="0">
              <a:latin typeface="微软雅黑" pitchFamily="34" charset="-122"/>
              <a:ea typeface="微软雅黑" pitchFamily="34" charset="-122"/>
            </a:endParaRPr>
          </a:p>
          <a:p>
            <a:pPr>
              <a:lnSpc>
                <a:spcPts val="4000"/>
              </a:lnSpc>
              <a:spcBef>
                <a:spcPct val="20000"/>
              </a:spcBef>
              <a:buClr>
                <a:schemeClr val="hlink"/>
              </a:buClr>
            </a:pPr>
            <a:r>
              <a:rPr lang="en-US" altLang="zh-CN" sz="3200" dirty="0" smtClean="0">
                <a:latin typeface="微软雅黑" pitchFamily="34" charset="-122"/>
                <a:ea typeface="微软雅黑" pitchFamily="34" charset="-122"/>
              </a:rPr>
              <a:t>3</a:t>
            </a:r>
            <a:r>
              <a:rPr lang="zh-CN" altLang="en-US" sz="3200" dirty="0" smtClean="0">
                <a:latin typeface="微软雅黑" pitchFamily="34" charset="-122"/>
                <a:ea typeface="微软雅黑" pitchFamily="34" charset="-122"/>
              </a:rPr>
              <a:t>、婚假</a:t>
            </a:r>
            <a:endParaRPr lang="en-US" sz="3200" b="0" dirty="0">
              <a:latin typeface="微软雅黑" pitchFamily="34" charset="-122"/>
              <a:ea typeface="微软雅黑" pitchFamily="34" charset="-122"/>
            </a:endParaRPr>
          </a:p>
          <a:p>
            <a:pPr algn="l">
              <a:lnSpc>
                <a:spcPts val="4000"/>
              </a:lnSpc>
              <a:spcBef>
                <a:spcPct val="20000"/>
              </a:spcBef>
              <a:buClr>
                <a:schemeClr val="hlink"/>
              </a:buClr>
            </a:pPr>
            <a:r>
              <a:rPr lang="en-US" altLang="zh-CN" sz="3200" b="0" dirty="0" smtClean="0">
                <a:latin typeface="微软雅黑" pitchFamily="34" charset="-122"/>
                <a:ea typeface="微软雅黑" pitchFamily="34" charset="-122"/>
              </a:rPr>
              <a:t>4</a:t>
            </a:r>
            <a:r>
              <a:rPr lang="zh-CN" altLang="en-US" sz="3200" b="0" dirty="0" smtClean="0">
                <a:latin typeface="微软雅黑" pitchFamily="34" charset="-122"/>
                <a:ea typeface="微软雅黑" pitchFamily="34" charset="-122"/>
              </a:rPr>
              <a:t>、</a:t>
            </a:r>
            <a:r>
              <a:rPr lang="zh-CN" altLang="en-US" sz="3200" b="0" dirty="0">
                <a:latin typeface="微软雅黑" pitchFamily="34" charset="-122"/>
                <a:ea typeface="微软雅黑" pitchFamily="34" charset="-122"/>
              </a:rPr>
              <a:t>产假</a:t>
            </a:r>
            <a:endParaRPr lang="en-US" sz="3200" b="0" dirty="0">
              <a:latin typeface="微软雅黑" pitchFamily="34" charset="-122"/>
              <a:ea typeface="微软雅黑" pitchFamily="34" charset="-122"/>
            </a:endParaRPr>
          </a:p>
          <a:p>
            <a:pPr algn="l">
              <a:lnSpc>
                <a:spcPts val="4000"/>
              </a:lnSpc>
              <a:spcBef>
                <a:spcPct val="20000"/>
              </a:spcBef>
              <a:buClr>
                <a:schemeClr val="hlink"/>
              </a:buClr>
            </a:pPr>
            <a:r>
              <a:rPr lang="en-US" altLang="zh-CN" sz="3200" b="0" dirty="0" smtClean="0">
                <a:latin typeface="微软雅黑" pitchFamily="34" charset="-122"/>
                <a:ea typeface="微软雅黑" pitchFamily="34" charset="-122"/>
              </a:rPr>
              <a:t>5</a:t>
            </a:r>
            <a:r>
              <a:rPr lang="zh-CN" altLang="en-US" sz="3200" b="0" dirty="0" smtClean="0">
                <a:latin typeface="微软雅黑" pitchFamily="34" charset="-122"/>
                <a:ea typeface="微软雅黑" pitchFamily="34" charset="-122"/>
              </a:rPr>
              <a:t>、</a:t>
            </a:r>
            <a:r>
              <a:rPr lang="zh-CN" altLang="en-US" sz="3200" b="0" dirty="0">
                <a:latin typeface="微软雅黑" pitchFamily="34" charset="-122"/>
                <a:ea typeface="微软雅黑" pitchFamily="34" charset="-122"/>
              </a:rPr>
              <a:t>病假</a:t>
            </a:r>
            <a:endParaRPr lang="en-US" sz="3200" b="0" dirty="0">
              <a:latin typeface="微软雅黑" pitchFamily="34" charset="-122"/>
              <a:ea typeface="微软雅黑" pitchFamily="34" charset="-122"/>
            </a:endParaRPr>
          </a:p>
          <a:p>
            <a:pPr algn="l">
              <a:lnSpc>
                <a:spcPts val="4000"/>
              </a:lnSpc>
              <a:spcBef>
                <a:spcPct val="20000"/>
              </a:spcBef>
              <a:buClr>
                <a:schemeClr val="hlink"/>
              </a:buClr>
            </a:pPr>
            <a:r>
              <a:rPr lang="en-US" altLang="zh-CN" sz="3200" b="0" dirty="0" smtClean="0">
                <a:latin typeface="微软雅黑" pitchFamily="34" charset="-122"/>
                <a:ea typeface="微软雅黑" pitchFamily="34" charset="-122"/>
              </a:rPr>
              <a:t>6</a:t>
            </a:r>
            <a:r>
              <a:rPr lang="zh-CN" altLang="en-US" sz="3200" b="0" dirty="0" smtClean="0">
                <a:latin typeface="微软雅黑" pitchFamily="34" charset="-122"/>
                <a:ea typeface="微软雅黑" pitchFamily="34" charset="-122"/>
              </a:rPr>
              <a:t>、</a:t>
            </a:r>
            <a:r>
              <a:rPr lang="zh-CN" altLang="en-US" sz="3200" b="0" dirty="0">
                <a:latin typeface="微软雅黑" pitchFamily="34" charset="-122"/>
                <a:ea typeface="微软雅黑" pitchFamily="34" charset="-122"/>
              </a:rPr>
              <a:t>丧假</a:t>
            </a:r>
            <a:endParaRPr lang="en-US" sz="3200" b="0" dirty="0">
              <a:latin typeface="微软雅黑" pitchFamily="34" charset="-122"/>
              <a:ea typeface="微软雅黑" pitchFamily="34" charset="-122"/>
            </a:endParaRPr>
          </a:p>
          <a:p>
            <a:pPr algn="l">
              <a:lnSpc>
                <a:spcPts val="4000"/>
              </a:lnSpc>
              <a:spcBef>
                <a:spcPct val="20000"/>
              </a:spcBef>
              <a:buClr>
                <a:schemeClr val="hlink"/>
              </a:buClr>
            </a:pPr>
            <a:r>
              <a:rPr lang="en-US" altLang="zh-CN" sz="3200" b="0" dirty="0" smtClean="0">
                <a:latin typeface="微软雅黑" pitchFamily="34" charset="-122"/>
                <a:ea typeface="微软雅黑" pitchFamily="34" charset="-122"/>
              </a:rPr>
              <a:t>7</a:t>
            </a:r>
            <a:r>
              <a:rPr lang="zh-CN" altLang="en-US" sz="3200" b="0" dirty="0" smtClean="0">
                <a:latin typeface="微软雅黑" pitchFamily="34" charset="-122"/>
                <a:ea typeface="微软雅黑" pitchFamily="34" charset="-122"/>
              </a:rPr>
              <a:t>、</a:t>
            </a:r>
            <a:r>
              <a:rPr lang="zh-CN" altLang="en-US" sz="3200" b="0" dirty="0">
                <a:latin typeface="微软雅黑" pitchFamily="34" charset="-122"/>
                <a:ea typeface="微软雅黑" pitchFamily="34" charset="-122"/>
              </a:rPr>
              <a:t>工伤假</a:t>
            </a:r>
          </a:p>
          <a:p>
            <a:pPr>
              <a:lnSpc>
                <a:spcPct val="120000"/>
              </a:lnSpc>
              <a:spcBef>
                <a:spcPct val="20000"/>
              </a:spcBef>
              <a:buClr>
                <a:schemeClr val="hlink"/>
              </a:buClr>
              <a:buFont typeface="Wingdings" pitchFamily="2" charset="2"/>
              <a:buNone/>
            </a:pPr>
            <a:endParaRPr lang="zh-CN" altLang="en-US" sz="3300" dirty="0">
              <a:solidFill>
                <a:srgbClr val="008000"/>
              </a:solidFill>
              <a:latin typeface="微软雅黑" pitchFamily="34" charset="-122"/>
              <a:ea typeface="微软雅黑" pitchFamily="34" charset="-122"/>
            </a:endParaRPr>
          </a:p>
          <a:p>
            <a:pPr>
              <a:lnSpc>
                <a:spcPct val="120000"/>
              </a:lnSpc>
              <a:spcBef>
                <a:spcPct val="20000"/>
              </a:spcBef>
              <a:buClr>
                <a:schemeClr val="hlink"/>
              </a:buClr>
              <a:buFont typeface="Wingdings" pitchFamily="2" charset="2"/>
              <a:buNone/>
            </a:pPr>
            <a:endParaRPr lang="zh-CN" altLang="en-US" sz="1000" dirty="0">
              <a:solidFill>
                <a:srgbClr val="008000"/>
              </a:solidFill>
            </a:endParaRPr>
          </a:p>
        </p:txBody>
      </p:sp>
      <p:sp>
        <p:nvSpPr>
          <p:cNvPr id="2"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b="1" dirty="0">
                <a:solidFill>
                  <a:srgbClr val="0000FF"/>
                </a:solidFill>
                <a:latin typeface="微软雅黑" pitchFamily="34" charset="-122"/>
                <a:ea typeface="微软雅黑" pitchFamily="34" charset="-122"/>
              </a:rPr>
              <a:t>带薪假期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animEffect transition="in" filter="wipe(up)">
                                      <p:cBhvr>
                                        <p:cTn id="7" dur="500"/>
                                        <p:tgtEl>
                                          <p:spTgt spid="35844">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844">
                                            <p:txEl>
                                              <p:pRg st="2" end="2"/>
                                            </p:txEl>
                                          </p:spTgt>
                                        </p:tgtEl>
                                        <p:attrNameLst>
                                          <p:attrName>style.visibility</p:attrName>
                                        </p:attrNameLst>
                                      </p:cBhvr>
                                      <p:to>
                                        <p:strVal val="visible"/>
                                      </p:to>
                                    </p:set>
                                    <p:animEffect transition="in" filter="wipe(up)">
                                      <p:cBhvr>
                                        <p:cTn id="11" dur="500"/>
                                        <p:tgtEl>
                                          <p:spTgt spid="35844">
                                            <p:txEl>
                                              <p:pRg st="2" end="2"/>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5844">
                                            <p:txEl>
                                              <p:pRg st="3" end="3"/>
                                            </p:txEl>
                                          </p:spTgt>
                                        </p:tgtEl>
                                        <p:attrNameLst>
                                          <p:attrName>style.visibility</p:attrName>
                                        </p:attrNameLst>
                                      </p:cBhvr>
                                      <p:to>
                                        <p:strVal val="visible"/>
                                      </p:to>
                                    </p:set>
                                    <p:animEffect transition="in" filter="wipe(up)">
                                      <p:cBhvr>
                                        <p:cTn id="15" dur="500"/>
                                        <p:tgtEl>
                                          <p:spTgt spid="35844">
                                            <p:txEl>
                                              <p:pRg st="3" end="3"/>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844">
                                            <p:txEl>
                                              <p:pRg st="4" end="4"/>
                                            </p:txEl>
                                          </p:spTgt>
                                        </p:tgtEl>
                                        <p:attrNameLst>
                                          <p:attrName>style.visibility</p:attrName>
                                        </p:attrNameLst>
                                      </p:cBhvr>
                                      <p:to>
                                        <p:strVal val="visible"/>
                                      </p:to>
                                    </p:set>
                                    <p:animEffect transition="in" filter="wipe(up)">
                                      <p:cBhvr>
                                        <p:cTn id="19" dur="500"/>
                                        <p:tgtEl>
                                          <p:spTgt spid="35844">
                                            <p:txEl>
                                              <p:pRg st="4" end="4"/>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5844">
                                            <p:txEl>
                                              <p:pRg st="5" end="5"/>
                                            </p:txEl>
                                          </p:spTgt>
                                        </p:tgtEl>
                                        <p:attrNameLst>
                                          <p:attrName>style.visibility</p:attrName>
                                        </p:attrNameLst>
                                      </p:cBhvr>
                                      <p:to>
                                        <p:strVal val="visible"/>
                                      </p:to>
                                    </p:set>
                                    <p:animEffect transition="in" filter="wipe(up)">
                                      <p:cBhvr>
                                        <p:cTn id="23" dur="500"/>
                                        <p:tgtEl>
                                          <p:spTgt spid="35844">
                                            <p:txEl>
                                              <p:pRg st="5" end="5"/>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5844">
                                            <p:txEl>
                                              <p:pRg st="6" end="6"/>
                                            </p:txEl>
                                          </p:spTgt>
                                        </p:tgtEl>
                                        <p:attrNameLst>
                                          <p:attrName>style.visibility</p:attrName>
                                        </p:attrNameLst>
                                      </p:cBhvr>
                                      <p:to>
                                        <p:strVal val="visible"/>
                                      </p:to>
                                    </p:set>
                                    <p:animEffect transition="in" filter="wipe(up)">
                                      <p:cBhvr>
                                        <p:cTn id="27" dur="500"/>
                                        <p:tgtEl>
                                          <p:spTgt spid="35844">
                                            <p:txEl>
                                              <p:pRg st="6" end="6"/>
                                            </p:txEl>
                                          </p:spTgt>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35844">
                                            <p:txEl>
                                              <p:pRg st="7" end="7"/>
                                            </p:txEl>
                                          </p:spTgt>
                                        </p:tgtEl>
                                        <p:attrNameLst>
                                          <p:attrName>style.visibility</p:attrName>
                                        </p:attrNameLst>
                                      </p:cBhvr>
                                      <p:to>
                                        <p:strVal val="visible"/>
                                      </p:to>
                                    </p:set>
                                    <p:animEffect transition="in" filter="wipe(up)">
                                      <p:cBhvr>
                                        <p:cTn id="31" dur="500"/>
                                        <p:tgtEl>
                                          <p:spTgt spid="358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598488"/>
            <a:ext cx="8229600" cy="706437"/>
          </a:xfrm>
        </p:spPr>
        <p:txBody>
          <a:bodyPr/>
          <a:lstStyle/>
          <a:p>
            <a:pPr algn="l">
              <a:defRPr/>
            </a:pPr>
            <a:r>
              <a:rPr lang="zh-CN" altLang="en-US" sz="3200" b="1" kern="1200" dirty="0" smtClean="0">
                <a:solidFill>
                  <a:srgbClr val="0000FF"/>
                </a:solidFill>
                <a:latin typeface="微软雅黑" pitchFamily="34" charset="-122"/>
                <a:ea typeface="微软雅黑" pitchFamily="34" charset="-122"/>
                <a:cs typeface="+mn-cs"/>
              </a:rPr>
              <a:t>提供</a:t>
            </a:r>
            <a:r>
              <a:rPr lang="zh-CN" altLang="en-US" sz="3200" b="1" dirty="0" smtClean="0">
                <a:solidFill>
                  <a:srgbClr val="0000FF"/>
                </a:solidFill>
                <a:latin typeface="微软雅黑" pitchFamily="34" charset="-122"/>
                <a:ea typeface="微软雅黑" pitchFamily="34" charset="-122"/>
                <a:cs typeface="+mn-cs"/>
              </a:rPr>
              <a:t>床上用品、制服并</a:t>
            </a:r>
            <a:r>
              <a:rPr lang="zh-CN" altLang="en-US" sz="3200" b="1" kern="1200" dirty="0" smtClean="0">
                <a:solidFill>
                  <a:srgbClr val="0000FF"/>
                </a:solidFill>
                <a:latin typeface="微软雅黑" pitchFamily="34" charset="-122"/>
                <a:ea typeface="微软雅黑" pitchFamily="34" charset="-122"/>
                <a:cs typeface="+mn-cs"/>
              </a:rPr>
              <a:t>免费洗涤</a:t>
            </a:r>
          </a:p>
        </p:txBody>
      </p:sp>
      <p:sp>
        <p:nvSpPr>
          <p:cNvPr id="36867" name="Rectangle 8"/>
          <p:cNvSpPr>
            <a:spLocks noChangeArrowheads="1"/>
          </p:cNvSpPr>
          <p:nvPr/>
        </p:nvSpPr>
        <p:spPr bwMode="auto">
          <a:xfrm>
            <a:off x="1835150" y="1484313"/>
            <a:ext cx="6408738" cy="822325"/>
          </a:xfrm>
          <a:prstGeom prst="rect">
            <a:avLst/>
          </a:prstGeom>
          <a:noFill/>
          <a:ln w="9525">
            <a:noFill/>
            <a:miter lim="800000"/>
            <a:headEnd/>
            <a:tailEnd/>
          </a:ln>
        </p:spPr>
        <p:txBody>
          <a:bodyPr anchor="ctr"/>
          <a:lstStyle/>
          <a:p>
            <a:pPr>
              <a:buClr>
                <a:schemeClr val="tx1"/>
              </a:buClr>
            </a:pPr>
            <a:endParaRPr lang="zh-CN" altLang="en-US"/>
          </a:p>
        </p:txBody>
      </p:sp>
      <p:sp>
        <p:nvSpPr>
          <p:cNvPr id="36868" name="Rectangle 9"/>
          <p:cNvSpPr>
            <a:spLocks noChangeArrowheads="1"/>
          </p:cNvSpPr>
          <p:nvPr/>
        </p:nvSpPr>
        <p:spPr bwMode="auto">
          <a:xfrm>
            <a:off x="1584325" y="3506788"/>
            <a:ext cx="6551613" cy="822325"/>
          </a:xfrm>
          <a:prstGeom prst="rect">
            <a:avLst/>
          </a:prstGeom>
          <a:noFill/>
          <a:ln w="9525">
            <a:noFill/>
            <a:miter lim="800000"/>
            <a:headEnd/>
            <a:tailEnd/>
          </a:ln>
        </p:spPr>
        <p:txBody>
          <a:bodyPr anchor="ctr"/>
          <a:lstStyle/>
          <a:p>
            <a:pPr>
              <a:lnSpc>
                <a:spcPct val="90000"/>
              </a:lnSpc>
              <a:spcBef>
                <a:spcPct val="20000"/>
              </a:spcBef>
              <a:buClr>
                <a:schemeClr val="hlink"/>
              </a:buClr>
              <a:buFont typeface="Wingdings" pitchFamily="2" charset="2"/>
              <a:buNone/>
            </a:pPr>
            <a:endParaRPr lang="zh-CN" altLang="en-US" sz="3200"/>
          </a:p>
        </p:txBody>
      </p:sp>
      <p:sp>
        <p:nvSpPr>
          <p:cNvPr id="36869" name="Rectangle 10"/>
          <p:cNvSpPr>
            <a:spLocks noChangeArrowheads="1"/>
          </p:cNvSpPr>
          <p:nvPr/>
        </p:nvSpPr>
        <p:spPr bwMode="auto">
          <a:xfrm>
            <a:off x="1979613" y="4005263"/>
            <a:ext cx="6408737" cy="822325"/>
          </a:xfrm>
          <a:prstGeom prst="rect">
            <a:avLst/>
          </a:prstGeom>
          <a:noFill/>
          <a:ln w="9525">
            <a:noFill/>
            <a:miter lim="800000"/>
            <a:headEnd/>
            <a:tailEnd/>
          </a:ln>
        </p:spPr>
        <p:txBody>
          <a:bodyPr anchor="ctr"/>
          <a:lstStyle/>
          <a:p>
            <a:pPr>
              <a:buClr>
                <a:schemeClr val="tx1"/>
              </a:buClr>
            </a:pPr>
            <a:endParaRPr lang="zh-CN" altLang="en-US"/>
          </a:p>
        </p:txBody>
      </p:sp>
      <p:pic>
        <p:nvPicPr>
          <p:cNvPr id="36870" name="图片 12" descr="imagesCAB7JPAQ.jpg"/>
          <p:cNvPicPr>
            <a:picLocks noChangeAspect="1" noChangeArrowheads="1"/>
          </p:cNvPicPr>
          <p:nvPr/>
        </p:nvPicPr>
        <p:blipFill>
          <a:blip r:embed="rId3" cstate="print"/>
          <a:srcRect/>
          <a:stretch>
            <a:fillRect/>
          </a:stretch>
        </p:blipFill>
        <p:spPr bwMode="auto">
          <a:xfrm>
            <a:off x="674688" y="2000250"/>
            <a:ext cx="2857500" cy="3643313"/>
          </a:xfrm>
          <a:prstGeom prst="rect">
            <a:avLst/>
          </a:prstGeom>
          <a:noFill/>
          <a:ln w="9525">
            <a:noFill/>
            <a:miter lim="800000"/>
            <a:headEnd/>
            <a:tailEnd/>
          </a:ln>
        </p:spPr>
      </p:pic>
      <p:sp>
        <p:nvSpPr>
          <p:cNvPr id="36871" name="右箭头 13"/>
          <p:cNvSpPr>
            <a:spLocks noChangeArrowheads="1"/>
          </p:cNvSpPr>
          <p:nvPr/>
        </p:nvSpPr>
        <p:spPr bwMode="auto">
          <a:xfrm>
            <a:off x="3638550" y="3500438"/>
            <a:ext cx="1143000" cy="642937"/>
          </a:xfrm>
          <a:prstGeom prst="rightArrow">
            <a:avLst>
              <a:gd name="adj1" fmla="val 50000"/>
              <a:gd name="adj2" fmla="val 50000"/>
            </a:avLst>
          </a:prstGeom>
          <a:solidFill>
            <a:schemeClr val="accent1"/>
          </a:solidFill>
          <a:ln w="25400">
            <a:solidFill>
              <a:srgbClr val="BCBCBC"/>
            </a:solidFill>
            <a:miter lim="800000"/>
            <a:headEnd/>
            <a:tailEnd/>
          </a:ln>
        </p:spPr>
        <p:txBody>
          <a:bodyPr anchor="ctr"/>
          <a:lstStyle/>
          <a:p>
            <a:endParaRPr lang="zh-CN" altLang="en-US">
              <a:solidFill>
                <a:srgbClr val="DEF6F1"/>
              </a:solidFill>
              <a:ea typeface="宋体" pitchFamily="2" charset="-122"/>
            </a:endParaRPr>
          </a:p>
        </p:txBody>
      </p:sp>
      <p:pic>
        <p:nvPicPr>
          <p:cNvPr id="36872" name="图片 14" descr="63754871.jpg"/>
          <p:cNvPicPr>
            <a:picLocks noChangeAspect="1" noChangeArrowheads="1"/>
          </p:cNvPicPr>
          <p:nvPr/>
        </p:nvPicPr>
        <p:blipFill>
          <a:blip r:embed="rId4" cstate="print"/>
          <a:srcRect/>
          <a:stretch>
            <a:fillRect/>
          </a:stretch>
        </p:blipFill>
        <p:spPr bwMode="auto">
          <a:xfrm>
            <a:off x="4887913" y="2000250"/>
            <a:ext cx="3581400" cy="36433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left)">
                                      <p:cBhvr>
                                        <p:cTn id="7" dur="500"/>
                                        <p:tgtEl>
                                          <p:spTgt spid="3687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871"/>
                                        </p:tgtEl>
                                        <p:attrNameLst>
                                          <p:attrName>style.visibility</p:attrName>
                                        </p:attrNameLst>
                                      </p:cBhvr>
                                      <p:to>
                                        <p:strVal val="visible"/>
                                      </p:to>
                                    </p:set>
                                    <p:animEffect transition="in" filter="wipe(left)">
                                      <p:cBhvr>
                                        <p:cTn id="11" dur="500"/>
                                        <p:tgtEl>
                                          <p:spTgt spid="368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872"/>
                                        </p:tgtEl>
                                        <p:attrNameLst>
                                          <p:attrName>style.visibility</p:attrName>
                                        </p:attrNameLst>
                                      </p:cBhvr>
                                      <p:to>
                                        <p:strVal val="visible"/>
                                      </p:to>
                                    </p:set>
                                    <p:animEffect transition="in" filter="wipe(left)">
                                      <p:cBhvr>
                                        <p:cTn id="15"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蛋糕-001.jpg"/>
          <p:cNvPicPr>
            <a:picLocks noChangeAspect="1"/>
          </p:cNvPicPr>
          <p:nvPr/>
        </p:nvPicPr>
        <p:blipFill>
          <a:blip r:embed="rId3" cstate="print"/>
          <a:srcRect/>
          <a:stretch>
            <a:fillRect/>
          </a:stretch>
        </p:blipFill>
        <p:spPr bwMode="auto">
          <a:xfrm>
            <a:off x="1143000" y="1949450"/>
            <a:ext cx="3148013" cy="2959100"/>
          </a:xfrm>
          <a:prstGeom prst="rect">
            <a:avLst/>
          </a:prstGeom>
          <a:noFill/>
          <a:ln w="9525">
            <a:noFill/>
            <a:miter lim="800000"/>
            <a:headEnd/>
            <a:tailEnd/>
          </a:ln>
        </p:spPr>
      </p:pic>
      <p:sp>
        <p:nvSpPr>
          <p:cNvPr id="13" name="云形标注 4"/>
          <p:cNvSpPr>
            <a:spLocks noChangeArrowheads="1"/>
          </p:cNvSpPr>
          <p:nvPr/>
        </p:nvSpPr>
        <p:spPr bwMode="auto">
          <a:xfrm>
            <a:off x="5214942" y="1000123"/>
            <a:ext cx="2643187" cy="1785937"/>
          </a:xfrm>
          <a:prstGeom prst="cloudCallout">
            <a:avLst>
              <a:gd name="adj1" fmla="val -122083"/>
              <a:gd name="adj2" fmla="val 81876"/>
            </a:avLst>
          </a:prstGeom>
          <a:blipFill dpi="0" rotWithShape="1">
            <a:blip r:embed="rId4" cstate="print"/>
            <a:srcRect/>
            <a:stretch>
              <a:fillRect l="42000" t="-14000" r="-1000" b="13000"/>
            </a:stretch>
          </a:blip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16" name="云形标注 6"/>
          <p:cNvSpPr>
            <a:spLocks noChangeArrowheads="1"/>
          </p:cNvSpPr>
          <p:nvPr/>
        </p:nvSpPr>
        <p:spPr bwMode="auto">
          <a:xfrm>
            <a:off x="5429250" y="3071820"/>
            <a:ext cx="2428875" cy="1285875"/>
          </a:xfrm>
          <a:prstGeom prst="cloudCallout">
            <a:avLst>
              <a:gd name="adj1" fmla="val -137870"/>
              <a:gd name="adj2" fmla="val -27537"/>
            </a:avLst>
          </a:prstGeom>
          <a:blipFill dpi="0" rotWithShape="1">
            <a:blip r:embed="rId5" cstate="print"/>
            <a:srcRect/>
            <a:stretch>
              <a:fillRect l="47000" t="1000" r="-1000" b="1000"/>
            </a:stretch>
          </a:blip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19" name="云形标注 8"/>
          <p:cNvSpPr>
            <a:spLocks noChangeArrowheads="1"/>
          </p:cNvSpPr>
          <p:nvPr/>
        </p:nvSpPr>
        <p:spPr bwMode="auto">
          <a:xfrm>
            <a:off x="5581650" y="4643455"/>
            <a:ext cx="2428875" cy="1285875"/>
          </a:xfrm>
          <a:prstGeom prst="cloudCallout">
            <a:avLst>
              <a:gd name="adj1" fmla="val -143302"/>
              <a:gd name="adj2" fmla="val -150515"/>
            </a:avLst>
          </a:prstGeom>
          <a:blipFill dpi="0" rotWithShape="1">
            <a:blip r:embed="rId6" cstate="print">
              <a:alphaModFix amt="80000"/>
            </a:blip>
            <a:srcRect/>
            <a:stretch>
              <a:fillRect t="50000" b="-3000"/>
            </a:stretch>
          </a:blip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37900" name="Rectangle 2"/>
          <p:cNvSpPr txBox="1">
            <a:spLocks noChangeArrowheads="1"/>
          </p:cNvSpPr>
          <p:nvPr/>
        </p:nvSpPr>
        <p:spPr bwMode="auto">
          <a:xfrm>
            <a:off x="457200" y="598488"/>
            <a:ext cx="1900238" cy="706437"/>
          </a:xfrm>
          <a:prstGeom prst="rect">
            <a:avLst/>
          </a:prstGeom>
          <a:noFill/>
          <a:ln w="9525">
            <a:noFill/>
            <a:miter lim="800000"/>
            <a:headEnd/>
            <a:tailEnd/>
          </a:ln>
        </p:spPr>
        <p:txBody>
          <a:bodyPr anchor="ctr"/>
          <a:lstStyle/>
          <a:p>
            <a:pPr algn="l"/>
            <a:r>
              <a:rPr lang="zh-CN" altLang="en-US" sz="3200" dirty="0">
                <a:solidFill>
                  <a:srgbClr val="0000FF"/>
                </a:solidFill>
                <a:latin typeface="微软雅黑" pitchFamily="34" charset="-122"/>
                <a:ea typeface="微软雅黑" pitchFamily="34" charset="-122"/>
              </a:rPr>
              <a:t>员工生日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5"/>
          <p:cNvSpPr>
            <a:spLocks noChangeArrowheads="1"/>
          </p:cNvSpPr>
          <p:nvPr/>
        </p:nvSpPr>
        <p:spPr bwMode="auto">
          <a:xfrm>
            <a:off x="866805" y="2928958"/>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我们的宿舍</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宿舍内.jpg"/>
          <p:cNvPicPr>
            <a:picLocks noChangeAspect="1"/>
          </p:cNvPicPr>
          <p:nvPr/>
        </p:nvPicPr>
        <p:blipFill>
          <a:blip r:embed="rId2"/>
          <a:stretch>
            <a:fillRect/>
          </a:stretch>
        </p:blipFill>
        <p:spPr>
          <a:xfrm>
            <a:off x="0" y="785794"/>
            <a:ext cx="9144000" cy="5500726"/>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网吧室.jpg"/>
          <p:cNvPicPr>
            <a:picLocks noChangeAspect="1"/>
          </p:cNvPicPr>
          <p:nvPr/>
        </p:nvPicPr>
        <p:blipFill>
          <a:blip r:embed="rId2"/>
          <a:stretch>
            <a:fillRect/>
          </a:stretch>
        </p:blipFill>
        <p:spPr>
          <a:xfrm>
            <a:off x="0" y="714356"/>
            <a:ext cx="9144000" cy="5500726"/>
          </a:xfrm>
          <a:prstGeom prst="rect">
            <a:avLst/>
          </a:prstGeom>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家庭影院.jpg"/>
          <p:cNvPicPr>
            <a:picLocks noChangeAspect="1"/>
          </p:cNvPicPr>
          <p:nvPr/>
        </p:nvPicPr>
        <p:blipFill>
          <a:blip r:embed="rId2"/>
          <a:stretch>
            <a:fillRect/>
          </a:stretch>
        </p:blipFill>
        <p:spPr>
          <a:xfrm>
            <a:off x="0" y="714356"/>
            <a:ext cx="9144000" cy="5429288"/>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p:cNvSpPr>
          <p:nvPr/>
        </p:nvSpPr>
        <p:spPr bwMode="auto">
          <a:xfrm>
            <a:off x="500064" y="1572684"/>
            <a:ext cx="8143875" cy="4713816"/>
          </a:xfrm>
          <a:prstGeom prst="rect">
            <a:avLst/>
          </a:prstGeom>
          <a:noFill/>
          <a:ln w="9525">
            <a:noFill/>
            <a:miter lim="800000"/>
            <a:headEnd/>
            <a:tailEnd/>
          </a:ln>
        </p:spPr>
        <p:txBody>
          <a:bodyPr anchor="ctr"/>
          <a:lstStyle/>
          <a:p>
            <a:pPr algn="ctr">
              <a:lnSpc>
                <a:spcPct val="130000"/>
              </a:lnSpc>
              <a:buFont typeface="Wingdings" pitchFamily="2" charset="2"/>
              <a:buNone/>
              <a:defRPr/>
            </a:pPr>
            <a:r>
              <a:rPr lang="zh-CN" altLang="fr-CA" sz="3600" b="1" dirty="0">
                <a:effectLst>
                  <a:outerShdw blurRad="38100" dist="38100" dir="2700000" algn="tl">
                    <a:srgbClr val="000000"/>
                  </a:outerShdw>
                </a:effectLst>
                <a:latin typeface="微软雅黑" pitchFamily="34" charset="-122"/>
                <a:ea typeface="微软雅黑" pitchFamily="34" charset="-122"/>
              </a:rPr>
              <a:t/>
            </a:r>
            <a:br>
              <a:rPr lang="zh-CN" altLang="fr-CA" sz="3600" b="1" dirty="0">
                <a:effectLst>
                  <a:outerShdw blurRad="38100" dist="38100" dir="2700000" algn="tl">
                    <a:srgbClr val="000000"/>
                  </a:outerShdw>
                </a:effectLst>
                <a:latin typeface="微软雅黑" pitchFamily="34" charset="-122"/>
                <a:ea typeface="微软雅黑" pitchFamily="34" charset="-122"/>
              </a:rPr>
            </a:br>
            <a:endParaRPr lang="zh-CN" altLang="fr-CA" sz="3600" b="1" dirty="0">
              <a:effectLst>
                <a:outerShdw blurRad="38100" dist="38100" dir="2700000" algn="tl">
                  <a:srgbClr val="000000"/>
                </a:outerShdw>
              </a:effectLst>
            </a:endParaRPr>
          </a:p>
        </p:txBody>
      </p:sp>
      <p:sp>
        <p:nvSpPr>
          <p:cNvPr id="7171" name="Titre 1"/>
          <p:cNvSpPr>
            <a:spLocks/>
          </p:cNvSpPr>
          <p:nvPr/>
        </p:nvSpPr>
        <p:spPr bwMode="auto">
          <a:xfrm>
            <a:off x="1187450" y="1500718"/>
            <a:ext cx="6884988" cy="5143500"/>
          </a:xfrm>
          <a:prstGeom prst="rect">
            <a:avLst/>
          </a:prstGeom>
          <a:noFill/>
          <a:ln w="9525">
            <a:noFill/>
            <a:miter lim="800000"/>
            <a:headEnd/>
            <a:tailEnd/>
          </a:ln>
        </p:spPr>
        <p:txBody>
          <a:bodyPr anchor="ctr"/>
          <a:lstStyle/>
          <a:p>
            <a:pPr algn="ctr">
              <a:lnSpc>
                <a:spcPct val="180000"/>
              </a:lnSpc>
              <a:buSzPct val="75000"/>
              <a:buFont typeface="Wingdings" pitchFamily="2" charset="2"/>
              <a:buNone/>
            </a:pPr>
            <a:endParaRPr lang="zh-CN" altLang="fr-CA" sz="4400" b="1">
              <a:solidFill>
                <a:schemeClr val="tx2"/>
              </a:solidFill>
            </a:endParaRPr>
          </a:p>
        </p:txBody>
      </p:sp>
      <p:sp>
        <p:nvSpPr>
          <p:cNvPr id="7172" name="TextBox 6"/>
          <p:cNvSpPr txBox="1">
            <a:spLocks noChangeArrowheads="1"/>
          </p:cNvSpPr>
          <p:nvPr/>
        </p:nvSpPr>
        <p:spPr bwMode="auto">
          <a:xfrm>
            <a:off x="4357717" y="1714488"/>
            <a:ext cx="4429125" cy="4080604"/>
          </a:xfrm>
          <a:prstGeom prst="rect">
            <a:avLst/>
          </a:prstGeom>
          <a:noFill/>
          <a:ln w="9525">
            <a:noFill/>
            <a:miter lim="800000"/>
            <a:headEnd/>
            <a:tailEnd/>
          </a:ln>
        </p:spPr>
        <p:txBody>
          <a:bodyPr wrap="square">
            <a:spAutoFit/>
          </a:bodyPr>
          <a:lstStyle/>
          <a:p>
            <a:pPr>
              <a:lnSpc>
                <a:spcPts val="5600"/>
              </a:lnSpc>
            </a:pPr>
            <a:r>
              <a:rPr lang="zh-CN" altLang="en-US" sz="2000" b="1" dirty="0">
                <a:solidFill>
                  <a:srgbClr val="3333FF"/>
                </a:solidFill>
                <a:latin typeface="微软雅黑" pitchFamily="34" charset="-122"/>
                <a:ea typeface="微软雅黑" pitchFamily="34" charset="-122"/>
              </a:rPr>
              <a:t>市区</a:t>
            </a:r>
            <a:r>
              <a:rPr lang="zh-CN" altLang="en-US" sz="2000" b="1" dirty="0" smtClean="0">
                <a:solidFill>
                  <a:srgbClr val="3333FF"/>
                </a:solidFill>
                <a:latin typeface="微软雅黑" pitchFamily="34" charset="-122"/>
                <a:ea typeface="微软雅黑" pitchFamily="34" charset="-122"/>
              </a:rPr>
              <a:t>中心</a:t>
            </a:r>
            <a:endParaRPr lang="en-US" altLang="zh-CN" sz="2000" b="1" dirty="0">
              <a:solidFill>
                <a:srgbClr val="3333FF"/>
              </a:solidFill>
              <a:latin typeface="微软雅黑" pitchFamily="34" charset="-122"/>
              <a:ea typeface="微软雅黑" pitchFamily="34" charset="-122"/>
            </a:endParaRPr>
          </a:p>
          <a:p>
            <a:pPr>
              <a:lnSpc>
                <a:spcPts val="5100"/>
              </a:lnSpc>
            </a:pPr>
            <a:r>
              <a:rPr lang="zh-CN" altLang="en-US" sz="2000" b="1" dirty="0">
                <a:solidFill>
                  <a:srgbClr val="3333FF"/>
                </a:solidFill>
                <a:latin typeface="微软雅黑" pitchFamily="34" charset="-122"/>
                <a:ea typeface="微软雅黑" pitchFamily="34" charset="-122"/>
              </a:rPr>
              <a:t>领</a:t>
            </a:r>
            <a:r>
              <a:rPr lang="en-US" altLang="en-US" sz="2000" b="1" dirty="0">
                <a:solidFill>
                  <a:srgbClr val="3333FF"/>
                </a:solidFill>
                <a:latin typeface="微软雅黑" pitchFamily="34" charset="-122"/>
                <a:ea typeface="微软雅黑" pitchFamily="34" charset="-122"/>
              </a:rPr>
              <a:t>show</a:t>
            </a:r>
            <a:r>
              <a:rPr lang="zh-CN" altLang="en-US" sz="2000" b="1" dirty="0">
                <a:solidFill>
                  <a:srgbClr val="3333FF"/>
                </a:solidFill>
                <a:latin typeface="微软雅黑" pitchFamily="34" charset="-122"/>
                <a:ea typeface="微软雅黑" pitchFamily="34" charset="-122"/>
              </a:rPr>
              <a:t>天地创意产业园、</a:t>
            </a:r>
            <a:r>
              <a:rPr lang="zh-CN" altLang="en-US" sz="2000" b="1" dirty="0" smtClean="0">
                <a:solidFill>
                  <a:srgbClr val="3333FF"/>
                </a:solidFill>
                <a:latin typeface="微软雅黑" pitchFamily="34" charset="-122"/>
                <a:ea typeface="微软雅黑" pitchFamily="34" charset="-122"/>
              </a:rPr>
              <a:t>万达广场</a:t>
            </a:r>
            <a:endParaRPr lang="en-US" altLang="zh-CN" sz="2000" b="1" dirty="0" smtClean="0">
              <a:solidFill>
                <a:srgbClr val="3333FF"/>
              </a:solidFill>
              <a:latin typeface="微软雅黑" pitchFamily="34" charset="-122"/>
              <a:ea typeface="微软雅黑" pitchFamily="34" charset="-122"/>
            </a:endParaRPr>
          </a:p>
          <a:p>
            <a:pPr>
              <a:lnSpc>
                <a:spcPts val="5100"/>
              </a:lnSpc>
            </a:pPr>
            <a:r>
              <a:rPr lang="zh-CN" altLang="en-US" sz="2000" b="1" dirty="0" smtClean="0">
                <a:solidFill>
                  <a:srgbClr val="3333FF"/>
                </a:solidFill>
                <a:latin typeface="微软雅黑" pitchFamily="34" charset="-122"/>
                <a:ea typeface="微软雅黑" pitchFamily="34" charset="-122"/>
              </a:rPr>
              <a:t>距泉州动车站</a:t>
            </a:r>
            <a:r>
              <a:rPr lang="en-US" altLang="en-US" sz="2000" b="1" dirty="0" smtClean="0">
                <a:solidFill>
                  <a:srgbClr val="3333FF"/>
                </a:solidFill>
                <a:latin typeface="微软雅黑" pitchFamily="34" charset="-122"/>
                <a:ea typeface="微软雅黑" pitchFamily="34" charset="-122"/>
              </a:rPr>
              <a:t>16</a:t>
            </a:r>
            <a:r>
              <a:rPr lang="zh-CN" altLang="en-US" sz="2000" b="1" dirty="0" smtClean="0">
                <a:solidFill>
                  <a:srgbClr val="3333FF"/>
                </a:solidFill>
                <a:latin typeface="微软雅黑" pitchFamily="34" charset="-122"/>
                <a:ea typeface="微软雅黑" pitchFamily="34" charset="-122"/>
              </a:rPr>
              <a:t>公里</a:t>
            </a:r>
            <a:endParaRPr lang="en-US" altLang="zh-CN" sz="2000" b="1" dirty="0" smtClean="0">
              <a:solidFill>
                <a:srgbClr val="3333FF"/>
              </a:solidFill>
              <a:latin typeface="微软雅黑" pitchFamily="34" charset="-122"/>
              <a:ea typeface="微软雅黑" pitchFamily="34" charset="-122"/>
            </a:endParaRPr>
          </a:p>
          <a:p>
            <a:pPr>
              <a:lnSpc>
                <a:spcPts val="5100"/>
              </a:lnSpc>
            </a:pPr>
            <a:r>
              <a:rPr lang="zh-CN" altLang="en-US" sz="2000" b="1" dirty="0" smtClean="0">
                <a:solidFill>
                  <a:srgbClr val="3333FF"/>
                </a:solidFill>
                <a:latin typeface="微软雅黑" pitchFamily="34" charset="-122"/>
                <a:ea typeface="微软雅黑" pitchFamily="34" charset="-122"/>
              </a:rPr>
              <a:t>距高速入口</a:t>
            </a:r>
            <a:r>
              <a:rPr lang="en-US" altLang="en-US" sz="2000" b="1" dirty="0" smtClean="0">
                <a:solidFill>
                  <a:srgbClr val="3333FF"/>
                </a:solidFill>
                <a:latin typeface="微软雅黑" pitchFamily="34" charset="-122"/>
                <a:ea typeface="微软雅黑" pitchFamily="34" charset="-122"/>
              </a:rPr>
              <a:t>3</a:t>
            </a:r>
            <a:r>
              <a:rPr lang="zh-CN" altLang="en-US" sz="2000" b="1" dirty="0" smtClean="0">
                <a:solidFill>
                  <a:srgbClr val="3333FF"/>
                </a:solidFill>
                <a:latin typeface="微软雅黑" pitchFamily="34" charset="-122"/>
                <a:ea typeface="微软雅黑" pitchFamily="34" charset="-122"/>
              </a:rPr>
              <a:t>公里</a:t>
            </a:r>
            <a:endParaRPr lang="en-US" altLang="zh-CN" sz="2000" b="1" dirty="0" smtClean="0">
              <a:solidFill>
                <a:srgbClr val="3333FF"/>
              </a:solidFill>
              <a:latin typeface="微软雅黑" pitchFamily="34" charset="-122"/>
              <a:ea typeface="微软雅黑" pitchFamily="34" charset="-122"/>
            </a:endParaRPr>
          </a:p>
          <a:p>
            <a:pPr>
              <a:lnSpc>
                <a:spcPts val="5100"/>
              </a:lnSpc>
            </a:pPr>
            <a:r>
              <a:rPr lang="zh-CN" altLang="en-US" sz="2000" b="1" dirty="0" smtClean="0">
                <a:solidFill>
                  <a:srgbClr val="3333FF"/>
                </a:solidFill>
                <a:latin typeface="微软雅黑" pitchFamily="34" charset="-122"/>
                <a:ea typeface="微软雅黑" pitchFamily="34" charset="-122"/>
              </a:rPr>
              <a:t>距晋江机场</a:t>
            </a:r>
            <a:r>
              <a:rPr lang="en-US" altLang="en-US" sz="2000" b="1" dirty="0" smtClean="0">
                <a:solidFill>
                  <a:srgbClr val="3333FF"/>
                </a:solidFill>
                <a:latin typeface="微软雅黑" pitchFamily="34" charset="-122"/>
                <a:ea typeface="微软雅黑" pitchFamily="34" charset="-122"/>
              </a:rPr>
              <a:t>12</a:t>
            </a:r>
            <a:r>
              <a:rPr lang="zh-CN" altLang="en-US" sz="2000" b="1" dirty="0" smtClean="0">
                <a:solidFill>
                  <a:srgbClr val="3333FF"/>
                </a:solidFill>
                <a:latin typeface="微软雅黑" pitchFamily="34" charset="-122"/>
                <a:ea typeface="微软雅黑" pitchFamily="34" charset="-122"/>
              </a:rPr>
              <a:t>公里</a:t>
            </a:r>
            <a:endParaRPr lang="en-US" altLang="zh-CN" sz="2000" b="1" dirty="0" smtClean="0">
              <a:solidFill>
                <a:srgbClr val="3333FF"/>
              </a:solidFill>
              <a:latin typeface="微软雅黑" pitchFamily="34" charset="-122"/>
              <a:ea typeface="微软雅黑" pitchFamily="34" charset="-122"/>
            </a:endParaRPr>
          </a:p>
          <a:p>
            <a:pPr>
              <a:lnSpc>
                <a:spcPts val="5100"/>
              </a:lnSpc>
            </a:pPr>
            <a:endParaRPr lang="zh-CN" altLang="en-US" sz="2000" b="1" dirty="0">
              <a:solidFill>
                <a:srgbClr val="3333FF"/>
              </a:solidFill>
            </a:endParaRPr>
          </a:p>
        </p:txBody>
      </p:sp>
      <p:pic>
        <p:nvPicPr>
          <p:cNvPr id="7173" name="图片 7" descr="酒店位置.jpg"/>
          <p:cNvPicPr>
            <a:picLocks noChangeAspect="1"/>
          </p:cNvPicPr>
          <p:nvPr/>
        </p:nvPicPr>
        <p:blipFill>
          <a:blip r:embed="rId2"/>
          <a:srcRect/>
          <a:stretch>
            <a:fillRect/>
          </a:stretch>
        </p:blipFill>
        <p:spPr bwMode="auto">
          <a:xfrm>
            <a:off x="1000125" y="2192867"/>
            <a:ext cx="2916238" cy="276013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Effect transition="in" filter="blinds(horizontal)">
                                      <p:cBhvr>
                                        <p:cTn id="7" dur="500"/>
                                        <p:tgtEl>
                                          <p:spTgt spid="7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2">
                                            <p:txEl>
                                              <p:pRg st="1" end="1"/>
                                            </p:txEl>
                                          </p:spTgt>
                                        </p:tgtEl>
                                        <p:attrNameLst>
                                          <p:attrName>style.visibility</p:attrName>
                                        </p:attrNameLst>
                                      </p:cBhvr>
                                      <p:to>
                                        <p:strVal val="visible"/>
                                      </p:to>
                                    </p:set>
                                    <p:animEffect transition="in" filter="blinds(horizontal)">
                                      <p:cBhvr>
                                        <p:cTn id="12" dur="500"/>
                                        <p:tgtEl>
                                          <p:spTgt spid="7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2">
                                            <p:txEl>
                                              <p:pRg st="2" end="2"/>
                                            </p:txEl>
                                          </p:spTgt>
                                        </p:tgtEl>
                                        <p:attrNameLst>
                                          <p:attrName>style.visibility</p:attrName>
                                        </p:attrNameLst>
                                      </p:cBhvr>
                                      <p:to>
                                        <p:strVal val="visible"/>
                                      </p:to>
                                    </p:set>
                                    <p:animEffect transition="in" filter="blinds(horizontal)">
                                      <p:cBhvr>
                                        <p:cTn id="17" dur="500"/>
                                        <p:tgtEl>
                                          <p:spTgt spid="7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2">
                                            <p:txEl>
                                              <p:pRg st="3" end="3"/>
                                            </p:txEl>
                                          </p:spTgt>
                                        </p:tgtEl>
                                        <p:attrNameLst>
                                          <p:attrName>style.visibility</p:attrName>
                                        </p:attrNameLst>
                                      </p:cBhvr>
                                      <p:to>
                                        <p:strVal val="visible"/>
                                      </p:to>
                                    </p:set>
                                    <p:animEffect transition="in" filter="blinds(horizontal)">
                                      <p:cBhvr>
                                        <p:cTn id="22" dur="500"/>
                                        <p:tgtEl>
                                          <p:spTgt spid="71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72">
                                            <p:txEl>
                                              <p:pRg st="4" end="4"/>
                                            </p:txEl>
                                          </p:spTgt>
                                        </p:tgtEl>
                                        <p:attrNameLst>
                                          <p:attrName>style.visibility</p:attrName>
                                        </p:attrNameLst>
                                      </p:cBhvr>
                                      <p:to>
                                        <p:strVal val="visible"/>
                                      </p:to>
                                    </p:set>
                                    <p:animEffect transition="in" filter="blinds(horizontal)">
                                      <p:cBhvr>
                                        <p:cTn id="27" dur="500"/>
                                        <p:tgtEl>
                                          <p:spTgt spid="71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健身房.jpg"/>
          <p:cNvPicPr>
            <a:picLocks noChangeAspect="1"/>
          </p:cNvPicPr>
          <p:nvPr/>
        </p:nvPicPr>
        <p:blipFill>
          <a:blip r:embed="rId2"/>
          <a:stretch>
            <a:fillRect/>
          </a:stretch>
        </p:blipFill>
        <p:spPr>
          <a:xfrm>
            <a:off x="0" y="714356"/>
            <a:ext cx="9144000" cy="5286412"/>
          </a:xfrm>
          <a:prstGeom prst="rect">
            <a:avLst/>
          </a:prstGeom>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台球室.jpg"/>
          <p:cNvPicPr>
            <a:picLocks noChangeAspect="1"/>
          </p:cNvPicPr>
          <p:nvPr/>
        </p:nvPicPr>
        <p:blipFill>
          <a:blip r:embed="rId2"/>
          <a:stretch>
            <a:fillRect/>
          </a:stretch>
        </p:blipFill>
        <p:spPr>
          <a:xfrm>
            <a:off x="0" y="860822"/>
            <a:ext cx="9144000" cy="5136356"/>
          </a:xfrm>
          <a:prstGeom prst="rect">
            <a:avLst/>
          </a:prstGeom>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阅览室.jpg"/>
          <p:cNvPicPr>
            <a:picLocks noChangeAspect="1"/>
          </p:cNvPicPr>
          <p:nvPr/>
        </p:nvPicPr>
        <p:blipFill>
          <a:blip r:embed="rId2"/>
          <a:stretch>
            <a:fillRect/>
          </a:stretch>
        </p:blipFill>
        <p:spPr>
          <a:xfrm>
            <a:off x="0" y="714356"/>
            <a:ext cx="9144000" cy="5282822"/>
          </a:xfrm>
          <a:prstGeom prst="rect">
            <a:avLst/>
          </a:prstGeo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5"/>
          <p:cNvSpPr>
            <a:spLocks noChangeArrowheads="1"/>
          </p:cNvSpPr>
          <p:nvPr/>
        </p:nvSpPr>
        <p:spPr bwMode="auto">
          <a:xfrm>
            <a:off x="866805" y="2857520"/>
            <a:ext cx="8277227" cy="1071546"/>
          </a:xfrm>
          <a:prstGeom prst="roundRect">
            <a:avLst>
              <a:gd name="adj" fmla="val 8579"/>
            </a:avLst>
          </a:prstGeom>
          <a:solidFill>
            <a:srgbClr val="3366CC"/>
          </a:solidFill>
          <a:ln w="19050">
            <a:solidFill>
              <a:srgbClr val="FFFFFF"/>
            </a:solidFill>
            <a:round/>
            <a:headEnd/>
            <a:tailEnd/>
          </a:ln>
        </p:spPr>
        <p:txBody>
          <a:bodyPr wrap="none" lIns="342000" tIns="36000" bIns="36000" anchor="ctr"/>
          <a:lstStyle/>
          <a:p>
            <a:pPr algn="l">
              <a:lnSpc>
                <a:spcPts val="3500"/>
              </a:lnSpc>
              <a:defRPr/>
            </a:pPr>
            <a:r>
              <a:rPr lang="zh-CN" altLang="en-US" sz="3200" b="1" dirty="0" smtClean="0">
                <a:solidFill>
                  <a:schemeClr val="bg1"/>
                </a:solidFill>
                <a:latin typeface="微软雅黑" pitchFamily="34" charset="-122"/>
                <a:ea typeface="微软雅黑" pitchFamily="34" charset="-122"/>
              </a:rPr>
              <a:t>成长空间</a:t>
            </a:r>
            <a:endParaRPr lang="ko-KR" altLang="en-US" sz="3200" b="1"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rrowheads="1"/>
          </p:cNvSpPr>
          <p:nvPr/>
        </p:nvSpPr>
        <p:spPr bwMode="auto">
          <a:xfrm>
            <a:off x="714348" y="2643182"/>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1</a:t>
            </a:r>
          </a:p>
          <a:p>
            <a:pPr algn="ctr"/>
            <a:r>
              <a:rPr lang="zh-CN" altLang="en-US" sz="2000" b="1" dirty="0" smtClean="0">
                <a:latin typeface="微软雅黑" pitchFamily="34" charset="-122"/>
                <a:ea typeface="微软雅黑" pitchFamily="34" charset="-122"/>
              </a:rPr>
              <a:t>成长</a:t>
            </a:r>
            <a:endParaRPr lang="en-US" altLang="zh-CN" sz="2000" b="1" dirty="0">
              <a:latin typeface="微软雅黑" pitchFamily="34" charset="-122"/>
              <a:ea typeface="微软雅黑" pitchFamily="34" charset="-122"/>
            </a:endParaRPr>
          </a:p>
          <a:p>
            <a:pPr algn="ctr"/>
            <a:r>
              <a:rPr lang="zh-CN" altLang="en-US" sz="2000" b="1" dirty="0">
                <a:latin typeface="微软雅黑" pitchFamily="34" charset="-122"/>
                <a:ea typeface="微软雅黑" pitchFamily="34" charset="-122"/>
              </a:rPr>
              <a:t>通道</a:t>
            </a:r>
          </a:p>
        </p:txBody>
      </p:sp>
      <p:sp>
        <p:nvSpPr>
          <p:cNvPr id="24" name="椭圆 23"/>
          <p:cNvSpPr>
            <a:spLocks noChangeArrowheads="1"/>
          </p:cNvSpPr>
          <p:nvPr/>
        </p:nvSpPr>
        <p:spPr bwMode="auto">
          <a:xfrm>
            <a:off x="2285984" y="2643182"/>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a:latin typeface="微软雅黑" pitchFamily="34" charset="-122"/>
                <a:ea typeface="微软雅黑" pitchFamily="34" charset="-122"/>
              </a:rPr>
              <a:t>2</a:t>
            </a:r>
          </a:p>
          <a:p>
            <a:pPr algn="ctr"/>
            <a:r>
              <a:rPr lang="zh-CN" altLang="en-US" b="1" i="1" dirty="0">
                <a:latin typeface="微软雅黑" pitchFamily="34" charset="-122"/>
                <a:ea typeface="微软雅黑" pitchFamily="34" charset="-122"/>
              </a:rPr>
              <a:t>管理</a:t>
            </a:r>
            <a:endParaRPr lang="en-US" altLang="zh-CN" b="1" i="1" dirty="0">
              <a:latin typeface="微软雅黑" pitchFamily="34" charset="-122"/>
              <a:ea typeface="微软雅黑" pitchFamily="34" charset="-122"/>
            </a:endParaRPr>
          </a:p>
          <a:p>
            <a:pPr algn="ctr"/>
            <a:r>
              <a:rPr lang="zh-CN" altLang="en-US" b="1" i="1" dirty="0">
                <a:latin typeface="微软雅黑" pitchFamily="34" charset="-122"/>
                <a:ea typeface="微软雅黑" pitchFamily="34" charset="-122"/>
              </a:rPr>
              <a:t>见习</a:t>
            </a:r>
          </a:p>
        </p:txBody>
      </p:sp>
      <p:sp>
        <p:nvSpPr>
          <p:cNvPr id="25" name="椭圆 24"/>
          <p:cNvSpPr>
            <a:spLocks noChangeArrowheads="1"/>
          </p:cNvSpPr>
          <p:nvPr/>
        </p:nvSpPr>
        <p:spPr bwMode="auto">
          <a:xfrm>
            <a:off x="3929058" y="2643182"/>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sp>
        <p:nvSpPr>
          <p:cNvPr id="26" name="椭圆 25"/>
          <p:cNvSpPr>
            <a:spLocks noChangeArrowheads="1"/>
          </p:cNvSpPr>
          <p:nvPr/>
        </p:nvSpPr>
        <p:spPr bwMode="auto">
          <a:xfrm>
            <a:off x="5572132" y="2643182"/>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pic>
        <p:nvPicPr>
          <p:cNvPr id="46098" name="图片 71"/>
          <p:cNvPicPr>
            <a:picLocks noChangeAspect="1" noChangeArrowheads="1"/>
          </p:cNvPicPr>
          <p:nvPr/>
        </p:nvPicPr>
        <p:blipFill>
          <a:blip r:embed="rId2" cstate="print"/>
          <a:srcRect b="18520"/>
          <a:stretch>
            <a:fillRect/>
          </a:stretch>
        </p:blipFill>
        <p:spPr bwMode="auto">
          <a:xfrm>
            <a:off x="628634" y="3214686"/>
            <a:ext cx="1657350" cy="3600450"/>
          </a:xfrm>
          <a:prstGeom prst="rect">
            <a:avLst/>
          </a:prstGeom>
          <a:noFill/>
          <a:ln w="9525">
            <a:noFill/>
            <a:miter lim="800000"/>
            <a:headEnd/>
            <a:tailEnd/>
          </a:ln>
        </p:spPr>
      </p:pic>
      <p:sp>
        <p:nvSpPr>
          <p:cNvPr id="7" name="椭圆 6"/>
          <p:cNvSpPr>
            <a:spLocks noChangeArrowheads="1"/>
          </p:cNvSpPr>
          <p:nvPr/>
        </p:nvSpPr>
        <p:spPr bwMode="auto">
          <a:xfrm>
            <a:off x="7215206" y="2671728"/>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5</a:t>
            </a:r>
            <a:endParaRPr lang="en-US" altLang="zh-CN" b="1" i="1" dirty="0">
              <a:latin typeface="微软雅黑" pitchFamily="34" charset="-122"/>
              <a:ea typeface="微软雅黑" pitchFamily="34" charset="-122"/>
            </a:endParaRPr>
          </a:p>
          <a:p>
            <a:pPr algn="ctr"/>
            <a:r>
              <a:rPr lang="zh-CN" altLang="en-US" b="1" i="1" dirty="0" smtClean="0">
                <a:latin typeface="微软雅黑" pitchFamily="34" charset="-122"/>
                <a:ea typeface="微软雅黑" pitchFamily="34" charset="-122"/>
              </a:rPr>
              <a:t>内训师俱乐部</a:t>
            </a:r>
            <a:endParaRPr lang="zh-CN" altLang="en-US" b="1" i="1"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500"/>
                                        <p:tgtEl>
                                          <p:spTgt spid="2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2"/>
                                          </p:val>
                                        </p:tav>
                                        <p:tav tm="100000">
                                          <p:val>
                                            <p:strVal val="#ppt_x"/>
                                          </p:val>
                                        </p:tav>
                                      </p:tavLst>
                                    </p:anim>
                                    <p:anim calcmode="lin" valueType="num">
                                      <p:cBhvr>
                                        <p:cTn id="14"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5" dur="500"/>
                                        <p:tgtEl>
                                          <p:spTgt spid="24"/>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ppt_x</p:attrName>
                                        </p:attrNameLst>
                                      </p:cBhvr>
                                      <p:tavLst>
                                        <p:tav tm="0">
                                          <p:val>
                                            <p:strVal val="#ppt_x-.2"/>
                                          </p:val>
                                        </p:tav>
                                        <p:tav tm="100000">
                                          <p:val>
                                            <p:strVal val="#ppt_x"/>
                                          </p:val>
                                        </p:tav>
                                      </p:tavLst>
                                    </p:anim>
                                    <p:anim calcmode="lin" valueType="num">
                                      <p:cBhvr>
                                        <p:cTn id="20"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 dur="500"/>
                                        <p:tgtEl>
                                          <p:spTgt spid="25"/>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ppt_x</p:attrName>
                                        </p:attrNameLst>
                                      </p:cBhvr>
                                      <p:tavLst>
                                        <p:tav tm="0">
                                          <p:val>
                                            <p:strVal val="#ppt_x-.2"/>
                                          </p:val>
                                        </p:tav>
                                        <p:tav tm="100000">
                                          <p:val>
                                            <p:strVal val="#ppt_x"/>
                                          </p:val>
                                        </p:tav>
                                      </p:tavLst>
                                    </p:anim>
                                    <p:anim calcmode="lin" valueType="num">
                                      <p:cBhvr>
                                        <p:cTn id="26"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7" dur="500"/>
                                        <p:tgtEl>
                                          <p:spTgt spid="26"/>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098"/>
                                        </p:tgtEl>
                                        <p:attrNameLst>
                                          <p:attrName>style.visibility</p:attrName>
                                        </p:attrNameLst>
                                      </p:cBhvr>
                                      <p:to>
                                        <p:strVal val="visible"/>
                                      </p:to>
                                    </p:set>
                                    <p:anim calcmode="lin" valueType="num">
                                      <p:cBhvr additive="base">
                                        <p:cTn id="38" dur="500" fill="hold"/>
                                        <p:tgtEl>
                                          <p:spTgt spid="46098"/>
                                        </p:tgtEl>
                                        <p:attrNameLst>
                                          <p:attrName>ppt_x</p:attrName>
                                        </p:attrNameLst>
                                      </p:cBhvr>
                                      <p:tavLst>
                                        <p:tav tm="0">
                                          <p:val>
                                            <p:strVal val="#ppt_x"/>
                                          </p:val>
                                        </p:tav>
                                        <p:tav tm="100000">
                                          <p:val>
                                            <p:strVal val="#ppt_x"/>
                                          </p:val>
                                        </p:tav>
                                      </p:tavLst>
                                    </p:anim>
                                    <p:anim calcmode="lin" valueType="num">
                                      <p:cBhvr additive="base">
                                        <p:cTn id="39" dur="500" fill="hold"/>
                                        <p:tgtEl>
                                          <p:spTgt spid="46098"/>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1" presetClass="emph" presetSubtype="2" fill="hold" nodeType="afterEffect">
                                  <p:stCondLst>
                                    <p:cond delay="0"/>
                                  </p:stCondLst>
                                  <p:childTnLst>
                                    <p:animClr clrSpc="rgb" dir="cw">
                                      <p:cBhvr>
                                        <p:cTn id="42" dur="500" fill="hold"/>
                                        <p:tgtEl>
                                          <p:spTgt spid="23"/>
                                        </p:tgtEl>
                                        <p:attrNameLst>
                                          <p:attrName>fillcolor</p:attrName>
                                        </p:attrNameLst>
                                      </p:cBhvr>
                                      <p:to>
                                        <a:srgbClr val="FFFF00"/>
                                      </p:to>
                                    </p:animClr>
                                    <p:set>
                                      <p:cBhvr>
                                        <p:cTn id="43" dur="500" fill="hold"/>
                                        <p:tgtEl>
                                          <p:spTgt spid="23"/>
                                        </p:tgtEl>
                                        <p:attrNameLst>
                                          <p:attrName>fill.type</p:attrName>
                                        </p:attrNameLst>
                                      </p:cBhvr>
                                      <p:to>
                                        <p:strVal val="solid"/>
                                      </p:to>
                                    </p:set>
                                    <p:set>
                                      <p:cBhvr>
                                        <p:cTn id="44" dur="500" fill="hold"/>
                                        <p:tgtEl>
                                          <p:spTgt spid="23"/>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46098"/>
                                        </p:tgtEl>
                                        <p:attrNameLst>
                                          <p:attrName>ppt_x</p:attrName>
                                        </p:attrNameLst>
                                      </p:cBhvr>
                                      <p:tavLst>
                                        <p:tav tm="0">
                                          <p:val>
                                            <p:strVal val="ppt_x"/>
                                          </p:val>
                                        </p:tav>
                                        <p:tav tm="100000">
                                          <p:val>
                                            <p:strVal val="ppt_x"/>
                                          </p:val>
                                        </p:tav>
                                      </p:tavLst>
                                    </p:anim>
                                    <p:anim calcmode="lin" valueType="num">
                                      <p:cBhvr additive="base">
                                        <p:cTn id="49" dur="500"/>
                                        <p:tgtEl>
                                          <p:spTgt spid="46098"/>
                                        </p:tgtEl>
                                        <p:attrNameLst>
                                          <p:attrName>ppt_y</p:attrName>
                                        </p:attrNameLst>
                                      </p:cBhvr>
                                      <p:tavLst>
                                        <p:tav tm="0">
                                          <p:val>
                                            <p:strVal val="ppt_y"/>
                                          </p:val>
                                        </p:tav>
                                        <p:tav tm="100000">
                                          <p:val>
                                            <p:strVal val="1+ppt_h/2"/>
                                          </p:val>
                                        </p:tav>
                                      </p:tavLst>
                                    </p:anim>
                                    <p:set>
                                      <p:cBhvr>
                                        <p:cTn id="50" dur="1" fill="hold">
                                          <p:stCondLst>
                                            <p:cond delay="499"/>
                                          </p:stCondLst>
                                        </p:cTn>
                                        <p:tgtEl>
                                          <p:spTgt spid="46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上弧形箭头 13"/>
          <p:cNvSpPr>
            <a:spLocks noChangeArrowheads="1"/>
          </p:cNvSpPr>
          <p:nvPr/>
        </p:nvSpPr>
        <p:spPr bwMode="auto">
          <a:xfrm rot="-920566">
            <a:off x="1406525" y="2365375"/>
            <a:ext cx="1870075" cy="819150"/>
          </a:xfrm>
          <a:prstGeom prst="curvedDownArrow">
            <a:avLst>
              <a:gd name="adj1" fmla="val 24996"/>
              <a:gd name="adj2" fmla="val 50003"/>
              <a:gd name="adj3" fmla="val 25000"/>
            </a:avLst>
          </a:prstGeom>
          <a:solidFill>
            <a:srgbClr val="999999"/>
          </a:solidFill>
          <a:ln w="9525">
            <a:noFill/>
            <a:miter lim="800000"/>
            <a:headEnd/>
            <a:tailEnd/>
          </a:ln>
        </p:spPr>
        <p:txBody>
          <a:bodyPr anchor="ctr"/>
          <a:lstStyle/>
          <a:p>
            <a:endParaRPr lang="zh-CN" altLang="en-US">
              <a:ea typeface="宋体" pitchFamily="2" charset="-122"/>
            </a:endParaRPr>
          </a:p>
        </p:txBody>
      </p:sp>
      <p:sp>
        <p:nvSpPr>
          <p:cNvPr id="40964" name="上弧形箭头 14"/>
          <p:cNvSpPr>
            <a:spLocks noChangeArrowheads="1"/>
          </p:cNvSpPr>
          <p:nvPr/>
        </p:nvSpPr>
        <p:spPr bwMode="auto">
          <a:xfrm rot="-920566">
            <a:off x="3552825" y="1763713"/>
            <a:ext cx="1870075" cy="819150"/>
          </a:xfrm>
          <a:prstGeom prst="curvedDownArrow">
            <a:avLst>
              <a:gd name="adj1" fmla="val 24996"/>
              <a:gd name="adj2" fmla="val 50003"/>
              <a:gd name="adj3" fmla="val 25000"/>
            </a:avLst>
          </a:prstGeom>
          <a:solidFill>
            <a:srgbClr val="999999"/>
          </a:solidFill>
          <a:ln w="9525">
            <a:noFill/>
            <a:miter lim="800000"/>
            <a:headEnd/>
            <a:tailEnd/>
          </a:ln>
        </p:spPr>
        <p:txBody>
          <a:bodyPr anchor="ctr"/>
          <a:lstStyle/>
          <a:p>
            <a:endParaRPr lang="zh-CN" altLang="en-US">
              <a:ea typeface="宋体" pitchFamily="2" charset="-122"/>
            </a:endParaRPr>
          </a:p>
        </p:txBody>
      </p:sp>
      <p:sp>
        <p:nvSpPr>
          <p:cNvPr id="40965" name="上弧形箭头 15"/>
          <p:cNvSpPr>
            <a:spLocks noChangeArrowheads="1"/>
          </p:cNvSpPr>
          <p:nvPr/>
        </p:nvSpPr>
        <p:spPr bwMode="auto">
          <a:xfrm rot="-920566">
            <a:off x="5699125" y="1162050"/>
            <a:ext cx="1870075" cy="819150"/>
          </a:xfrm>
          <a:prstGeom prst="curvedDownArrow">
            <a:avLst>
              <a:gd name="adj1" fmla="val 24996"/>
              <a:gd name="adj2" fmla="val 50003"/>
              <a:gd name="adj3" fmla="val 25000"/>
            </a:avLst>
          </a:prstGeom>
          <a:solidFill>
            <a:srgbClr val="999999"/>
          </a:solidFill>
          <a:ln w="9525">
            <a:noFill/>
            <a:miter lim="800000"/>
            <a:headEnd/>
            <a:tailEnd/>
          </a:ln>
        </p:spPr>
        <p:txBody>
          <a:bodyPr anchor="ctr"/>
          <a:lstStyle/>
          <a:p>
            <a:endParaRPr lang="zh-CN" altLang="en-US">
              <a:ea typeface="宋体" pitchFamily="2" charset="-122"/>
            </a:endParaRPr>
          </a:p>
        </p:txBody>
      </p:sp>
      <p:grpSp>
        <p:nvGrpSpPr>
          <p:cNvPr id="2" name="Group 6"/>
          <p:cNvGrpSpPr>
            <a:grpSpLocks/>
          </p:cNvGrpSpPr>
          <p:nvPr/>
        </p:nvGrpSpPr>
        <p:grpSpPr bwMode="auto">
          <a:xfrm>
            <a:off x="447675" y="3571875"/>
            <a:ext cx="1785938" cy="3013075"/>
            <a:chOff x="0" y="0"/>
            <a:chExt cx="1785937" cy="3013075"/>
          </a:xfrm>
        </p:grpSpPr>
        <p:sp>
          <p:nvSpPr>
            <p:cNvPr id="40977" name="圆角矩形 5"/>
            <p:cNvSpPr>
              <a:spLocks noChangeArrowheads="1"/>
            </p:cNvSpPr>
            <p:nvPr/>
          </p:nvSpPr>
          <p:spPr bwMode="auto">
            <a:xfrm>
              <a:off x="0" y="0"/>
              <a:ext cx="1785937" cy="2571750"/>
            </a:xfrm>
            <a:prstGeom prst="roundRect">
              <a:avLst>
                <a:gd name="adj" fmla="val 16667"/>
              </a:avLst>
            </a:prstGeom>
            <a:blipFill dpi="0" rotWithShape="1">
              <a:blip r:embed="rId3" cstate="print"/>
              <a:srcRect/>
              <a:stretch>
                <a:fillRect/>
              </a:stretch>
            </a:blipFill>
            <a:ln w="9525">
              <a:solidFill>
                <a:schemeClr val="tx1"/>
              </a:solidFill>
              <a:round/>
              <a:headEnd/>
              <a:tailEnd/>
            </a:ln>
          </p:spPr>
          <p:txBody>
            <a:bodyPr/>
            <a:lstStyle/>
            <a:p>
              <a:endParaRPr lang="zh-CN" altLang="en-US"/>
            </a:p>
          </p:txBody>
        </p:sp>
        <p:sp>
          <p:nvSpPr>
            <p:cNvPr id="40978" name="TextBox 9"/>
            <p:cNvSpPr txBox="1">
              <a:spLocks noChangeArrowheads="1"/>
            </p:cNvSpPr>
            <p:nvPr/>
          </p:nvSpPr>
          <p:spPr bwMode="auto">
            <a:xfrm>
              <a:off x="107156" y="2643188"/>
              <a:ext cx="1571625"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实习生</a:t>
              </a:r>
            </a:p>
          </p:txBody>
        </p:sp>
      </p:grpSp>
      <p:grpSp>
        <p:nvGrpSpPr>
          <p:cNvPr id="3" name="Group 9"/>
          <p:cNvGrpSpPr>
            <a:grpSpLocks/>
          </p:cNvGrpSpPr>
          <p:nvPr/>
        </p:nvGrpSpPr>
        <p:grpSpPr bwMode="auto">
          <a:xfrm>
            <a:off x="2506663" y="3043238"/>
            <a:ext cx="1785937" cy="3060700"/>
            <a:chOff x="0" y="0"/>
            <a:chExt cx="1785937" cy="3060701"/>
          </a:xfrm>
        </p:grpSpPr>
        <p:sp>
          <p:nvSpPr>
            <p:cNvPr id="40975" name="圆角矩形 6"/>
            <p:cNvSpPr>
              <a:spLocks noChangeArrowheads="1"/>
            </p:cNvSpPr>
            <p:nvPr/>
          </p:nvSpPr>
          <p:spPr bwMode="auto">
            <a:xfrm>
              <a:off x="0" y="0"/>
              <a:ext cx="1785937" cy="2571750"/>
            </a:xfrm>
            <a:prstGeom prst="roundRect">
              <a:avLst>
                <a:gd name="adj" fmla="val 16667"/>
              </a:avLst>
            </a:prstGeom>
            <a:blipFill dpi="0" rotWithShape="1">
              <a:blip r:embed="rId4" cstate="print"/>
              <a:srcRect/>
              <a:stretch>
                <a:fillRect/>
              </a:stretch>
            </a:blipFill>
            <a:ln w="9525">
              <a:solidFill>
                <a:schemeClr val="tx1"/>
              </a:solidFill>
              <a:round/>
              <a:headEnd/>
              <a:tailEnd/>
            </a:ln>
          </p:spPr>
          <p:txBody>
            <a:bodyPr/>
            <a:lstStyle/>
            <a:p>
              <a:endParaRPr lang="zh-CN" altLang="en-US"/>
            </a:p>
          </p:txBody>
        </p:sp>
        <p:sp>
          <p:nvSpPr>
            <p:cNvPr id="40976" name="TextBox 10"/>
            <p:cNvSpPr txBox="1">
              <a:spLocks noChangeArrowheads="1"/>
            </p:cNvSpPr>
            <p:nvPr/>
          </p:nvSpPr>
          <p:spPr bwMode="auto">
            <a:xfrm>
              <a:off x="107156" y="2690813"/>
              <a:ext cx="1571625" cy="369888"/>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员工</a:t>
              </a:r>
            </a:p>
          </p:txBody>
        </p:sp>
      </p:grpSp>
      <p:grpSp>
        <p:nvGrpSpPr>
          <p:cNvPr id="4" name="Group 12"/>
          <p:cNvGrpSpPr>
            <a:grpSpLocks/>
          </p:cNvGrpSpPr>
          <p:nvPr/>
        </p:nvGrpSpPr>
        <p:grpSpPr bwMode="auto">
          <a:xfrm>
            <a:off x="4565650" y="2468563"/>
            <a:ext cx="1928813" cy="3108325"/>
            <a:chOff x="0" y="0"/>
            <a:chExt cx="1928813" cy="3108325"/>
          </a:xfrm>
        </p:grpSpPr>
        <p:sp>
          <p:nvSpPr>
            <p:cNvPr id="40973" name="圆角矩形 7"/>
            <p:cNvSpPr>
              <a:spLocks noChangeArrowheads="1"/>
            </p:cNvSpPr>
            <p:nvPr/>
          </p:nvSpPr>
          <p:spPr bwMode="auto">
            <a:xfrm>
              <a:off x="0" y="0"/>
              <a:ext cx="1928813" cy="2571750"/>
            </a:xfrm>
            <a:prstGeom prst="roundRect">
              <a:avLst>
                <a:gd name="adj" fmla="val 16667"/>
              </a:avLst>
            </a:prstGeom>
            <a:blipFill dpi="0" rotWithShape="1">
              <a:blip r:embed="rId5" cstate="print"/>
              <a:srcRect/>
              <a:stretch>
                <a:fillRect/>
              </a:stretch>
            </a:blipFill>
            <a:ln w="9525">
              <a:solidFill>
                <a:schemeClr val="tx1"/>
              </a:solidFill>
              <a:round/>
              <a:headEnd/>
              <a:tailEnd/>
            </a:ln>
          </p:spPr>
          <p:txBody>
            <a:bodyPr/>
            <a:lstStyle/>
            <a:p>
              <a:endParaRPr lang="zh-CN" altLang="en-US"/>
            </a:p>
          </p:txBody>
        </p:sp>
        <p:sp>
          <p:nvSpPr>
            <p:cNvPr id="40974" name="TextBox 11"/>
            <p:cNvSpPr txBox="1">
              <a:spLocks noChangeArrowheads="1"/>
            </p:cNvSpPr>
            <p:nvPr/>
          </p:nvSpPr>
          <p:spPr bwMode="auto">
            <a:xfrm>
              <a:off x="178594" y="2738438"/>
              <a:ext cx="1571625" cy="369887"/>
            </a:xfrm>
            <a:prstGeom prst="rect">
              <a:avLst/>
            </a:prstGeom>
            <a:noFill/>
            <a:ln w="9525">
              <a:noFill/>
              <a:miter lim="800000"/>
              <a:headEnd/>
              <a:tailEnd/>
            </a:ln>
          </p:spPr>
          <p:txBody>
            <a:bodyPr>
              <a:spAutoFit/>
            </a:bodyPr>
            <a:lstStyle/>
            <a:p>
              <a:r>
                <a:rPr lang="zh-CN" altLang="en-US" dirty="0" smtClean="0">
                  <a:latin typeface="微软雅黑" pitchFamily="34" charset="-122"/>
                  <a:ea typeface="微软雅黑" pitchFamily="34" charset="-122"/>
                </a:rPr>
                <a:t>基层管理干部</a:t>
              </a:r>
              <a:endParaRPr lang="zh-CN" altLang="en-US" dirty="0">
                <a:latin typeface="微软雅黑" pitchFamily="34" charset="-122"/>
                <a:ea typeface="微软雅黑" pitchFamily="34" charset="-122"/>
              </a:endParaRPr>
            </a:p>
          </p:txBody>
        </p:sp>
      </p:grpSp>
      <p:grpSp>
        <p:nvGrpSpPr>
          <p:cNvPr id="5" name="Group 15"/>
          <p:cNvGrpSpPr>
            <a:grpSpLocks/>
          </p:cNvGrpSpPr>
          <p:nvPr/>
        </p:nvGrpSpPr>
        <p:grpSpPr bwMode="auto">
          <a:xfrm>
            <a:off x="6767513" y="1928813"/>
            <a:ext cx="1928812" cy="3071812"/>
            <a:chOff x="0" y="0"/>
            <a:chExt cx="1928812" cy="3071812"/>
          </a:xfrm>
        </p:grpSpPr>
        <p:sp>
          <p:nvSpPr>
            <p:cNvPr id="40971" name="圆角矩形 8"/>
            <p:cNvSpPr>
              <a:spLocks noChangeArrowheads="1"/>
            </p:cNvSpPr>
            <p:nvPr/>
          </p:nvSpPr>
          <p:spPr bwMode="auto">
            <a:xfrm>
              <a:off x="0" y="0"/>
              <a:ext cx="1928812" cy="2571750"/>
            </a:xfrm>
            <a:prstGeom prst="roundRect">
              <a:avLst>
                <a:gd name="adj" fmla="val 16667"/>
              </a:avLst>
            </a:prstGeom>
            <a:blipFill dpi="0" rotWithShape="1">
              <a:blip r:embed="rId6" cstate="print"/>
              <a:srcRect/>
              <a:stretch>
                <a:fillRect/>
              </a:stretch>
            </a:blipFill>
            <a:ln w="9525">
              <a:solidFill>
                <a:schemeClr val="tx1"/>
              </a:solidFill>
              <a:round/>
              <a:headEnd/>
              <a:tailEnd/>
            </a:ln>
          </p:spPr>
          <p:txBody>
            <a:bodyPr/>
            <a:lstStyle/>
            <a:p>
              <a:endParaRPr lang="zh-CN" altLang="en-US"/>
            </a:p>
          </p:txBody>
        </p:sp>
        <p:sp>
          <p:nvSpPr>
            <p:cNvPr id="40972" name="TextBox 12"/>
            <p:cNvSpPr txBox="1">
              <a:spLocks noChangeArrowheads="1"/>
            </p:cNvSpPr>
            <p:nvPr/>
          </p:nvSpPr>
          <p:spPr bwMode="auto">
            <a:xfrm>
              <a:off x="178594" y="2701925"/>
              <a:ext cx="1571625" cy="369887"/>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经理</a:t>
              </a:r>
            </a:p>
          </p:txBody>
        </p:sp>
      </p:grpSp>
      <p:sp>
        <p:nvSpPr>
          <p:cNvPr id="18" name="椭圆 17"/>
          <p:cNvSpPr>
            <a:spLocks noChangeArrowheads="1"/>
          </p:cNvSpPr>
          <p:nvPr/>
        </p:nvSpPr>
        <p:spPr bwMode="auto">
          <a:xfrm>
            <a:off x="357188" y="714375"/>
            <a:ext cx="1285875" cy="1285875"/>
          </a:xfrm>
          <a:prstGeom prst="ellipse">
            <a:avLst/>
          </a:prstGeom>
          <a:solidFill>
            <a:srgbClr val="FFFF00"/>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1</a:t>
            </a:r>
          </a:p>
          <a:p>
            <a:pPr algn="ctr"/>
            <a:r>
              <a:rPr lang="zh-CN" altLang="en-US" b="1" i="1">
                <a:latin typeface="微软雅黑" pitchFamily="34" charset="-122"/>
                <a:ea typeface="微软雅黑" pitchFamily="34" charset="-122"/>
              </a:rPr>
              <a:t>成长</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通道</a:t>
            </a:r>
          </a:p>
        </p:txBody>
      </p:sp>
      <p:sp>
        <p:nvSpPr>
          <p:cNvPr id="40970" name="TextBox 18"/>
          <p:cNvSpPr txBox="1">
            <a:spLocks noChangeArrowheads="1"/>
          </p:cNvSpPr>
          <p:nvPr/>
        </p:nvSpPr>
        <p:spPr bwMode="auto">
          <a:xfrm>
            <a:off x="1571625" y="1095375"/>
            <a:ext cx="928688" cy="523875"/>
          </a:xfrm>
          <a:prstGeom prst="rect">
            <a:avLst/>
          </a:prstGeom>
          <a:noFill/>
          <a:ln w="9525">
            <a:noFill/>
            <a:miter lim="800000"/>
            <a:headEnd/>
            <a:tailEnd/>
          </a:ln>
        </p:spPr>
        <p:txBody>
          <a:bodyPr>
            <a:spAutoFit/>
          </a:bodyPr>
          <a:lstStyle/>
          <a:p>
            <a:r>
              <a:rPr lang="zh-CN" altLang="en-US" sz="2800" i="1">
                <a:solidFill>
                  <a:srgbClr val="C00000"/>
                </a:solidFill>
              </a:rPr>
              <a:t>～ </a:t>
            </a:r>
            <a:r>
              <a:rPr lang="en-US" altLang="zh-CN" sz="2800" i="1">
                <a:solidFill>
                  <a:srgbClr val="C00000"/>
                </a:solidFill>
              </a:rPr>
              <a:t>1</a:t>
            </a:r>
            <a:endParaRPr lang="zh-CN" altLang="en-US" sz="2800" i="1">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FFFF00"/>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0963"/>
                                        </p:tgtEl>
                                        <p:attrNameLst>
                                          <p:attrName>style.visibility</p:attrName>
                                        </p:attrNameLst>
                                      </p:cBhvr>
                                      <p:to>
                                        <p:strVal val="visible"/>
                                      </p:to>
                                    </p:set>
                                    <p:animEffect transition="in" filter="wipe(left)">
                                      <p:cBhvr>
                                        <p:cTn id="20" dur="500"/>
                                        <p:tgtEl>
                                          <p:spTgt spid="40963"/>
                                        </p:tgtEl>
                                      </p:cBhvr>
                                    </p:animEffect>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964"/>
                                        </p:tgtEl>
                                        <p:attrNameLst>
                                          <p:attrName>style.visibility</p:attrName>
                                        </p:attrNameLst>
                                      </p:cBhvr>
                                      <p:to>
                                        <p:strVal val="visible"/>
                                      </p:to>
                                    </p:set>
                                    <p:animEffect transition="in" filter="wipe(left)">
                                      <p:cBhvr>
                                        <p:cTn id="31" dur="500"/>
                                        <p:tgtEl>
                                          <p:spTgt spid="40964"/>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65"/>
                                        </p:tgtEl>
                                        <p:attrNameLst>
                                          <p:attrName>style.visibility</p:attrName>
                                        </p:attrNameLst>
                                      </p:cBhvr>
                                      <p:to>
                                        <p:strVal val="visible"/>
                                      </p:to>
                                    </p:set>
                                    <p:animEffect transition="in" filter="wipe(left)">
                                      <p:cBhvr>
                                        <p:cTn id="42" dur="500"/>
                                        <p:tgtEl>
                                          <p:spTgt spid="40965"/>
                                        </p:tgtEl>
                                      </p:cBhvr>
                                    </p:animEffect>
                                  </p:childTnLst>
                                </p:cTn>
                              </p:par>
                            </p:childTnLst>
                          </p:cTn>
                        </p:par>
                        <p:par>
                          <p:cTn id="43" fill="hold">
                            <p:stCondLst>
                              <p:cond delay="500"/>
                            </p:stCondLst>
                            <p:childTnLst>
                              <p:par>
                                <p:cTn id="44" presetID="42" presetClass="entr" presetSubtype="0"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autoUpdateAnimBg="0"/>
      <p:bldP spid="40964" grpId="0" animBg="1" autoUpdateAnimBg="0"/>
      <p:bldP spid="40965"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0" name="矩形 19"/>
          <p:cNvSpPr>
            <a:spLocks noChangeArrowheads="1"/>
          </p:cNvSpPr>
          <p:nvPr/>
        </p:nvSpPr>
        <p:spPr bwMode="auto">
          <a:xfrm>
            <a:off x="1974850" y="5991373"/>
            <a:ext cx="5194300" cy="461963"/>
          </a:xfrm>
          <a:prstGeom prst="rect">
            <a:avLst/>
          </a:prstGeom>
          <a:noFill/>
          <a:ln w="9525">
            <a:noFill/>
            <a:miter lim="800000"/>
            <a:headEnd/>
            <a:tailEnd/>
          </a:ln>
        </p:spPr>
        <p:txBody>
          <a:bodyPr>
            <a:spAutoFit/>
          </a:bodyPr>
          <a:lstStyle/>
          <a:p>
            <a:pPr algn="ctr"/>
            <a:r>
              <a:rPr lang="zh-CN" altLang="en-US" sz="2400" dirty="0">
                <a:solidFill>
                  <a:srgbClr val="C00000"/>
                </a:solidFill>
                <a:latin typeface="微软雅黑" pitchFamily="34" charset="-122"/>
                <a:ea typeface="微软雅黑" pitchFamily="34" charset="-122"/>
              </a:rPr>
              <a:t>实习生→员工→服务</a:t>
            </a:r>
            <a:r>
              <a:rPr lang="zh-CN" altLang="en-US" sz="2400" dirty="0" smtClean="0">
                <a:solidFill>
                  <a:srgbClr val="C00000"/>
                </a:solidFill>
                <a:latin typeface="微软雅黑" pitchFamily="34" charset="-122"/>
                <a:ea typeface="微软雅黑" pitchFamily="34" charset="-122"/>
              </a:rPr>
              <a:t>师</a:t>
            </a:r>
            <a:endParaRPr lang="zh-CN" altLang="en-US" sz="2400" dirty="0">
              <a:solidFill>
                <a:srgbClr val="C00000"/>
              </a:solidFill>
              <a:latin typeface="微软雅黑" pitchFamily="34" charset="-122"/>
              <a:ea typeface="微软雅黑" pitchFamily="34" charset="-122"/>
            </a:endParaRPr>
          </a:p>
        </p:txBody>
      </p:sp>
      <p:sp>
        <p:nvSpPr>
          <p:cNvPr id="41995" name="椭圆 18"/>
          <p:cNvSpPr>
            <a:spLocks noChangeArrowheads="1"/>
          </p:cNvSpPr>
          <p:nvPr/>
        </p:nvSpPr>
        <p:spPr bwMode="auto">
          <a:xfrm>
            <a:off x="357188" y="714375"/>
            <a:ext cx="1285875" cy="1285875"/>
          </a:xfrm>
          <a:prstGeom prst="ellipse">
            <a:avLst/>
          </a:prstGeom>
          <a:solidFill>
            <a:srgbClr val="FFFF00"/>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1</a:t>
            </a:r>
          </a:p>
          <a:p>
            <a:pPr algn="ctr"/>
            <a:r>
              <a:rPr lang="zh-CN" altLang="en-US" b="1" i="1">
                <a:latin typeface="微软雅黑" pitchFamily="34" charset="-122"/>
                <a:ea typeface="微软雅黑" pitchFamily="34" charset="-122"/>
              </a:rPr>
              <a:t>成长</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通道</a:t>
            </a:r>
          </a:p>
        </p:txBody>
      </p:sp>
      <p:sp>
        <p:nvSpPr>
          <p:cNvPr id="41996" name="TextBox 19"/>
          <p:cNvSpPr txBox="1">
            <a:spLocks noChangeArrowheads="1"/>
          </p:cNvSpPr>
          <p:nvPr/>
        </p:nvSpPr>
        <p:spPr bwMode="auto">
          <a:xfrm>
            <a:off x="1571625" y="1095375"/>
            <a:ext cx="928688" cy="523875"/>
          </a:xfrm>
          <a:prstGeom prst="rect">
            <a:avLst/>
          </a:prstGeom>
          <a:noFill/>
          <a:ln w="9525">
            <a:noFill/>
            <a:miter lim="800000"/>
            <a:headEnd/>
            <a:tailEnd/>
          </a:ln>
        </p:spPr>
        <p:txBody>
          <a:bodyPr>
            <a:spAutoFit/>
          </a:bodyPr>
          <a:lstStyle/>
          <a:p>
            <a:r>
              <a:rPr lang="zh-CN" altLang="en-US" sz="2800" i="1">
                <a:solidFill>
                  <a:srgbClr val="C00000"/>
                </a:solidFill>
              </a:rPr>
              <a:t>～ </a:t>
            </a:r>
            <a:r>
              <a:rPr lang="en-US" altLang="zh-CN" sz="2800" i="1">
                <a:solidFill>
                  <a:srgbClr val="C00000"/>
                </a:solidFill>
              </a:rPr>
              <a:t>2</a:t>
            </a:r>
            <a:endParaRPr lang="zh-CN" altLang="en-US" sz="2800" i="1">
              <a:solidFill>
                <a:srgbClr val="C00000"/>
              </a:solidFill>
            </a:endParaRPr>
          </a:p>
        </p:txBody>
      </p:sp>
      <p:sp>
        <p:nvSpPr>
          <p:cNvPr id="23" name="立方体 22"/>
          <p:cNvSpPr/>
          <p:nvPr/>
        </p:nvSpPr>
        <p:spPr>
          <a:xfrm>
            <a:off x="1651806" y="4437112"/>
            <a:ext cx="2520000" cy="1512168"/>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初级服务师</a:t>
            </a:r>
          </a:p>
        </p:txBody>
      </p:sp>
      <p:sp>
        <p:nvSpPr>
          <p:cNvPr id="24" name="立方体 23"/>
          <p:cNvSpPr/>
          <p:nvPr/>
        </p:nvSpPr>
        <p:spPr>
          <a:xfrm>
            <a:off x="3797662" y="3717280"/>
            <a:ext cx="2520000" cy="223200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中级服务师</a:t>
            </a:r>
          </a:p>
        </p:txBody>
      </p:sp>
      <p:sp>
        <p:nvSpPr>
          <p:cNvPr id="25" name="立方体 24"/>
          <p:cNvSpPr/>
          <p:nvPr/>
        </p:nvSpPr>
        <p:spPr>
          <a:xfrm>
            <a:off x="5768598" y="2997280"/>
            <a:ext cx="2520000" cy="295200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smtClean="0">
                <a:effectLst>
                  <a:outerShdw blurRad="38100" dist="38100" dir="2700000" algn="tl">
                    <a:srgbClr val="000000">
                      <a:alpha val="43137"/>
                    </a:srgbClr>
                  </a:outerShdw>
                </a:effectLst>
                <a:latin typeface="微软雅黑" pitchFamily="34" charset="-122"/>
                <a:ea typeface="微软雅黑" pitchFamily="34" charset="-122"/>
              </a:rPr>
              <a:t>高级服务师</a:t>
            </a:r>
            <a:endParaRPr lang="zh-CN" altLang="en-US" sz="2200" b="1" dirty="0">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6" name="图片 25" descr="1.jpg"/>
          <p:cNvPicPr>
            <a:picLocks noChangeAspect="1"/>
          </p:cNvPicPr>
          <p:nvPr/>
        </p:nvPicPr>
        <p:blipFill>
          <a:blip r:embed="rId3" cstate="print"/>
          <a:stretch>
            <a:fillRect/>
          </a:stretch>
        </p:blipFill>
        <p:spPr>
          <a:xfrm flipH="1">
            <a:off x="2509593" y="2550016"/>
            <a:ext cx="936105" cy="1866900"/>
          </a:xfrm>
          <a:prstGeom prst="rect">
            <a:avLst/>
          </a:prstGeom>
        </p:spPr>
      </p:pic>
      <p:pic>
        <p:nvPicPr>
          <p:cNvPr id="27" name="图片 26" descr="1.jpg"/>
          <p:cNvPicPr>
            <a:picLocks noChangeAspect="1"/>
          </p:cNvPicPr>
          <p:nvPr/>
        </p:nvPicPr>
        <p:blipFill>
          <a:blip r:embed="rId3" cstate="print"/>
          <a:stretch>
            <a:fillRect/>
          </a:stretch>
        </p:blipFill>
        <p:spPr>
          <a:xfrm flipH="1">
            <a:off x="4656921" y="1829936"/>
            <a:ext cx="936105" cy="1866900"/>
          </a:xfrm>
          <a:prstGeom prst="rect">
            <a:avLst/>
          </a:prstGeom>
        </p:spPr>
      </p:pic>
      <p:pic>
        <p:nvPicPr>
          <p:cNvPr id="28" name="图片 27" descr="1.jpg"/>
          <p:cNvPicPr>
            <a:picLocks noChangeAspect="1"/>
          </p:cNvPicPr>
          <p:nvPr/>
        </p:nvPicPr>
        <p:blipFill>
          <a:blip r:embed="rId3" cstate="print"/>
          <a:stretch>
            <a:fillRect/>
          </a:stretch>
        </p:blipFill>
        <p:spPr>
          <a:xfrm flipH="1">
            <a:off x="6804247" y="1109856"/>
            <a:ext cx="936105" cy="1866900"/>
          </a:xfrm>
          <a:prstGeom prst="rect">
            <a:avLst/>
          </a:prstGeom>
        </p:spPr>
      </p:pic>
      <p:sp>
        <p:nvSpPr>
          <p:cNvPr id="29" name="上弧形箭头 23"/>
          <p:cNvSpPr>
            <a:spLocks noChangeArrowheads="1"/>
          </p:cNvSpPr>
          <p:nvPr/>
        </p:nvSpPr>
        <p:spPr bwMode="auto">
          <a:xfrm rot="20679434">
            <a:off x="4994385" y="794645"/>
            <a:ext cx="1870075" cy="820737"/>
          </a:xfrm>
          <a:prstGeom prst="curvedDownArrow">
            <a:avLst>
              <a:gd name="adj1" fmla="val 25001"/>
              <a:gd name="adj2" fmla="val 50001"/>
              <a:gd name="adj3" fmla="val 25000"/>
            </a:avLst>
          </a:prstGeom>
          <a:solidFill>
            <a:srgbClr val="666666"/>
          </a:solidFill>
          <a:ln w="9525">
            <a:noFill/>
            <a:miter lim="800000"/>
            <a:headEnd/>
            <a:tailEnd/>
          </a:ln>
        </p:spPr>
        <p:txBody>
          <a:bodyPr anchor="ctr"/>
          <a:lstStyle/>
          <a:p>
            <a:endParaRPr lang="zh-CN" altLang="en-US">
              <a:ea typeface="宋体" pitchFamily="2" charset="-122"/>
            </a:endParaRPr>
          </a:p>
        </p:txBody>
      </p:sp>
      <p:sp>
        <p:nvSpPr>
          <p:cNvPr id="30" name="上弧形箭头 25"/>
          <p:cNvSpPr>
            <a:spLocks noChangeArrowheads="1"/>
          </p:cNvSpPr>
          <p:nvPr/>
        </p:nvSpPr>
        <p:spPr bwMode="auto">
          <a:xfrm rot="20679434">
            <a:off x="2847057" y="1504876"/>
            <a:ext cx="1870075" cy="820738"/>
          </a:xfrm>
          <a:prstGeom prst="curvedDownArrow">
            <a:avLst>
              <a:gd name="adj1" fmla="val 25001"/>
              <a:gd name="adj2" fmla="val 50001"/>
              <a:gd name="adj3" fmla="val 25000"/>
            </a:avLst>
          </a:prstGeom>
          <a:solidFill>
            <a:srgbClr val="999999"/>
          </a:solidFill>
          <a:ln w="9525">
            <a:noFill/>
            <a:miter lim="800000"/>
            <a:headEnd/>
            <a:tailEnd/>
          </a:ln>
        </p:spPr>
        <p:txBody>
          <a:bodyPr anchor="ctr"/>
          <a:lstStyle/>
          <a:p>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ppt_x</p:attrName>
                                        </p:attrNameLst>
                                      </p:cBhvr>
                                      <p:tavLst>
                                        <p:tav tm="0">
                                          <p:val>
                                            <p:strVal val="#ppt_x-.2"/>
                                          </p:val>
                                        </p:tav>
                                        <p:tav tm="100000">
                                          <p:val>
                                            <p:strVal val="#ppt_x"/>
                                          </p:val>
                                        </p:tav>
                                      </p:tavLst>
                                    </p:anim>
                                    <p:anim calcmode="lin" valueType="num">
                                      <p:cBhvr>
                                        <p:cTn id="12"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13" dur="500"/>
                                        <p:tgtEl>
                                          <p:spTgt spid="2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500"/>
                            </p:stCondLst>
                            <p:childTnLst>
                              <p:par>
                                <p:cTn id="22" presetID="29"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ppt_x</p:attrName>
                                        </p:attrNameLst>
                                      </p:cBhvr>
                                      <p:tavLst>
                                        <p:tav tm="0">
                                          <p:val>
                                            <p:strVal val="#ppt_x-.2"/>
                                          </p:val>
                                        </p:tav>
                                        <p:tav tm="100000">
                                          <p:val>
                                            <p:strVal val="#ppt_x"/>
                                          </p:val>
                                        </p:tav>
                                      </p:tavLst>
                                    </p:anim>
                                    <p:anim calcmode="lin" valueType="num">
                                      <p:cBhvr>
                                        <p:cTn id="25" dur="5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26" dur="500"/>
                                        <p:tgtEl>
                                          <p:spTgt spid="27"/>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3000"/>
                            </p:stCondLst>
                            <p:childTnLst>
                              <p:par>
                                <p:cTn id="36" presetID="29"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ppt_x</p:attrName>
                                        </p:attrNameLst>
                                      </p:cBhvr>
                                      <p:tavLst>
                                        <p:tav tm="0">
                                          <p:val>
                                            <p:strVal val="#ppt_x-.2"/>
                                          </p:val>
                                        </p:tav>
                                        <p:tav tm="100000">
                                          <p:val>
                                            <p:strVal val="#ppt_x"/>
                                          </p:val>
                                        </p:tav>
                                      </p:tavLst>
                                    </p:anim>
                                    <p:anim calcmode="lin" valueType="num">
                                      <p:cBhvr>
                                        <p:cTn id="39" dur="5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40" dur="500"/>
                                        <p:tgtEl>
                                          <p:spTgt spid="28"/>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29710"/>
                                        </p:tgtEl>
                                        <p:attrNameLst>
                                          <p:attrName>style.visibility</p:attrName>
                                        </p:attrNameLst>
                                      </p:cBhvr>
                                      <p:to>
                                        <p:strVal val="visible"/>
                                      </p:to>
                                    </p:set>
                                    <p:animEffect transition="in" filter="wipe(left)">
                                      <p:cBhvr>
                                        <p:cTn id="44" dur="500"/>
                                        <p:tgtEl>
                                          <p:spTgt spid="29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p:bldP spid="23" grpId="0" animBg="1"/>
      <p:bldP spid="24" grpId="0" animBg="1"/>
      <p:bldP spid="25" grpId="0" animBg="1"/>
      <p:bldP spid="29"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rrowheads="1"/>
          </p:cNvSpPr>
          <p:nvPr/>
        </p:nvSpPr>
        <p:spPr bwMode="auto">
          <a:xfrm>
            <a:off x="714348" y="2686083"/>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1</a:t>
            </a:r>
          </a:p>
          <a:p>
            <a:pPr algn="ctr"/>
            <a:r>
              <a:rPr lang="zh-CN" altLang="en-US" sz="2000" b="1" dirty="0" smtClean="0">
                <a:latin typeface="微软雅黑" pitchFamily="34" charset="-122"/>
                <a:ea typeface="微软雅黑" pitchFamily="34" charset="-122"/>
              </a:rPr>
              <a:t>成长</a:t>
            </a:r>
            <a:endParaRPr lang="en-US" altLang="zh-CN" sz="2000" b="1" dirty="0">
              <a:latin typeface="微软雅黑" pitchFamily="34" charset="-122"/>
              <a:ea typeface="微软雅黑" pitchFamily="34" charset="-122"/>
            </a:endParaRPr>
          </a:p>
          <a:p>
            <a:pPr algn="ctr"/>
            <a:r>
              <a:rPr lang="zh-CN" altLang="en-US" sz="2000" b="1" dirty="0">
                <a:latin typeface="微软雅黑" pitchFamily="34" charset="-122"/>
                <a:ea typeface="微软雅黑" pitchFamily="34" charset="-122"/>
              </a:rPr>
              <a:t>通道</a:t>
            </a:r>
          </a:p>
        </p:txBody>
      </p:sp>
      <p:sp>
        <p:nvSpPr>
          <p:cNvPr id="24" name="椭圆 23"/>
          <p:cNvSpPr>
            <a:spLocks noChangeArrowheads="1"/>
          </p:cNvSpPr>
          <p:nvPr/>
        </p:nvSpPr>
        <p:spPr bwMode="auto">
          <a:xfrm>
            <a:off x="2285984" y="2686083"/>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a:latin typeface="微软雅黑" pitchFamily="34" charset="-122"/>
                <a:ea typeface="微软雅黑" pitchFamily="34" charset="-122"/>
              </a:rPr>
              <a:t>2</a:t>
            </a:r>
          </a:p>
          <a:p>
            <a:pPr algn="ctr"/>
            <a:r>
              <a:rPr lang="zh-CN" altLang="en-US" b="1" i="1" dirty="0">
                <a:latin typeface="微软雅黑" pitchFamily="34" charset="-122"/>
                <a:ea typeface="微软雅黑" pitchFamily="34" charset="-122"/>
              </a:rPr>
              <a:t>管理</a:t>
            </a:r>
            <a:endParaRPr lang="en-US" altLang="zh-CN" b="1" i="1" dirty="0">
              <a:latin typeface="微软雅黑" pitchFamily="34" charset="-122"/>
              <a:ea typeface="微软雅黑" pitchFamily="34" charset="-122"/>
            </a:endParaRPr>
          </a:p>
          <a:p>
            <a:pPr algn="ctr"/>
            <a:r>
              <a:rPr lang="zh-CN" altLang="en-US" b="1" i="1" dirty="0">
                <a:latin typeface="微软雅黑" pitchFamily="34" charset="-122"/>
                <a:ea typeface="微软雅黑" pitchFamily="34" charset="-122"/>
              </a:rPr>
              <a:t>见习</a:t>
            </a:r>
          </a:p>
        </p:txBody>
      </p:sp>
      <p:sp>
        <p:nvSpPr>
          <p:cNvPr id="25" name="椭圆 24"/>
          <p:cNvSpPr>
            <a:spLocks noChangeArrowheads="1"/>
          </p:cNvSpPr>
          <p:nvPr/>
        </p:nvSpPr>
        <p:spPr bwMode="auto">
          <a:xfrm>
            <a:off x="3929058" y="2686083"/>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sp>
        <p:nvSpPr>
          <p:cNvPr id="26" name="椭圆 25"/>
          <p:cNvSpPr>
            <a:spLocks noChangeArrowheads="1"/>
          </p:cNvSpPr>
          <p:nvPr/>
        </p:nvSpPr>
        <p:spPr bwMode="auto">
          <a:xfrm>
            <a:off x="5572132" y="2686083"/>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pic>
        <p:nvPicPr>
          <p:cNvPr id="46098" name="图片 71"/>
          <p:cNvPicPr>
            <a:picLocks noChangeAspect="1" noChangeArrowheads="1"/>
          </p:cNvPicPr>
          <p:nvPr/>
        </p:nvPicPr>
        <p:blipFill>
          <a:blip r:embed="rId2" cstate="print"/>
          <a:srcRect b="18520"/>
          <a:stretch>
            <a:fillRect/>
          </a:stretch>
        </p:blipFill>
        <p:spPr bwMode="auto">
          <a:xfrm>
            <a:off x="2128832" y="3186136"/>
            <a:ext cx="1657350" cy="3600450"/>
          </a:xfrm>
          <a:prstGeom prst="rect">
            <a:avLst/>
          </a:prstGeom>
          <a:noFill/>
          <a:ln w="9525">
            <a:noFill/>
            <a:miter lim="800000"/>
            <a:headEnd/>
            <a:tailEnd/>
          </a:ln>
        </p:spPr>
      </p:pic>
      <p:sp>
        <p:nvSpPr>
          <p:cNvPr id="7" name="椭圆 6"/>
          <p:cNvSpPr>
            <a:spLocks noChangeArrowheads="1"/>
          </p:cNvSpPr>
          <p:nvPr/>
        </p:nvSpPr>
        <p:spPr bwMode="auto">
          <a:xfrm>
            <a:off x="7215206" y="2714629"/>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5</a:t>
            </a:r>
            <a:endParaRPr lang="en-US" altLang="zh-CN" b="1" i="1" dirty="0">
              <a:latin typeface="微软雅黑" pitchFamily="34" charset="-122"/>
              <a:ea typeface="微软雅黑" pitchFamily="34" charset="-122"/>
            </a:endParaRPr>
          </a:p>
          <a:p>
            <a:pPr algn="ctr"/>
            <a:r>
              <a:rPr lang="zh-CN" altLang="en-US" b="1" i="1" dirty="0" smtClean="0">
                <a:latin typeface="微软雅黑" pitchFamily="34" charset="-122"/>
                <a:ea typeface="微软雅黑" pitchFamily="34" charset="-122"/>
              </a:rPr>
              <a:t>内训师俱乐部</a:t>
            </a:r>
            <a:endParaRPr lang="zh-CN" altLang="en-US" b="1" i="1"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500"/>
                                        <p:tgtEl>
                                          <p:spTgt spid="2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2"/>
                                          </p:val>
                                        </p:tav>
                                        <p:tav tm="100000">
                                          <p:val>
                                            <p:strVal val="#ppt_x"/>
                                          </p:val>
                                        </p:tav>
                                      </p:tavLst>
                                    </p:anim>
                                    <p:anim calcmode="lin" valueType="num">
                                      <p:cBhvr>
                                        <p:cTn id="14"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5" dur="500"/>
                                        <p:tgtEl>
                                          <p:spTgt spid="24"/>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ppt_x</p:attrName>
                                        </p:attrNameLst>
                                      </p:cBhvr>
                                      <p:tavLst>
                                        <p:tav tm="0">
                                          <p:val>
                                            <p:strVal val="#ppt_x-.2"/>
                                          </p:val>
                                        </p:tav>
                                        <p:tav tm="100000">
                                          <p:val>
                                            <p:strVal val="#ppt_x"/>
                                          </p:val>
                                        </p:tav>
                                      </p:tavLst>
                                    </p:anim>
                                    <p:anim calcmode="lin" valueType="num">
                                      <p:cBhvr>
                                        <p:cTn id="20"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 dur="500"/>
                                        <p:tgtEl>
                                          <p:spTgt spid="25"/>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ppt_x</p:attrName>
                                        </p:attrNameLst>
                                      </p:cBhvr>
                                      <p:tavLst>
                                        <p:tav tm="0">
                                          <p:val>
                                            <p:strVal val="#ppt_x-.2"/>
                                          </p:val>
                                        </p:tav>
                                        <p:tav tm="100000">
                                          <p:val>
                                            <p:strVal val="#ppt_x"/>
                                          </p:val>
                                        </p:tav>
                                      </p:tavLst>
                                    </p:anim>
                                    <p:anim calcmode="lin" valueType="num">
                                      <p:cBhvr>
                                        <p:cTn id="26"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7" dur="500"/>
                                        <p:tgtEl>
                                          <p:spTgt spid="26"/>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098"/>
                                        </p:tgtEl>
                                        <p:attrNameLst>
                                          <p:attrName>style.visibility</p:attrName>
                                        </p:attrNameLst>
                                      </p:cBhvr>
                                      <p:to>
                                        <p:strVal val="visible"/>
                                      </p:to>
                                    </p:set>
                                    <p:anim calcmode="lin" valueType="num">
                                      <p:cBhvr additive="base">
                                        <p:cTn id="38" dur="500" fill="hold"/>
                                        <p:tgtEl>
                                          <p:spTgt spid="46098"/>
                                        </p:tgtEl>
                                        <p:attrNameLst>
                                          <p:attrName>ppt_x</p:attrName>
                                        </p:attrNameLst>
                                      </p:cBhvr>
                                      <p:tavLst>
                                        <p:tav tm="0">
                                          <p:val>
                                            <p:strVal val="#ppt_x"/>
                                          </p:val>
                                        </p:tav>
                                        <p:tav tm="100000">
                                          <p:val>
                                            <p:strVal val="#ppt_x"/>
                                          </p:val>
                                        </p:tav>
                                      </p:tavLst>
                                    </p:anim>
                                    <p:anim calcmode="lin" valueType="num">
                                      <p:cBhvr additive="base">
                                        <p:cTn id="39" dur="500" fill="hold"/>
                                        <p:tgtEl>
                                          <p:spTgt spid="4609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p:cBhvr>
                                        <p:cTn id="43" dur="2000" fill="hold"/>
                                        <p:tgtEl>
                                          <p:spTgt spid="24"/>
                                        </p:tgtEl>
                                        <p:attrNameLst>
                                          <p:attrName>fillcolor</p:attrName>
                                        </p:attrNameLst>
                                      </p:cBhvr>
                                      <p:to>
                                        <a:srgbClr val="EBFC12"/>
                                      </p:to>
                                    </p:animClr>
                                    <p:set>
                                      <p:cBhvr>
                                        <p:cTn id="44" dur="2000" fill="hold"/>
                                        <p:tgtEl>
                                          <p:spTgt spid="24"/>
                                        </p:tgtEl>
                                        <p:attrNameLst>
                                          <p:attrName>fill.type</p:attrName>
                                        </p:attrNameLst>
                                      </p:cBhvr>
                                      <p:to>
                                        <p:strVal val="solid"/>
                                      </p:to>
                                    </p:set>
                                    <p:set>
                                      <p:cBhvr>
                                        <p:cTn id="45" dur="2000" fill="hold"/>
                                        <p:tgtEl>
                                          <p:spTgt spid="24"/>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46098"/>
                                        </p:tgtEl>
                                        <p:attrNameLst>
                                          <p:attrName>ppt_x</p:attrName>
                                        </p:attrNameLst>
                                      </p:cBhvr>
                                      <p:tavLst>
                                        <p:tav tm="0">
                                          <p:val>
                                            <p:strVal val="ppt_x"/>
                                          </p:val>
                                        </p:tav>
                                        <p:tav tm="100000">
                                          <p:val>
                                            <p:strVal val="ppt_x"/>
                                          </p:val>
                                        </p:tav>
                                      </p:tavLst>
                                    </p:anim>
                                    <p:anim calcmode="lin" valueType="num">
                                      <p:cBhvr additive="base">
                                        <p:cTn id="50" dur="500"/>
                                        <p:tgtEl>
                                          <p:spTgt spid="46098"/>
                                        </p:tgtEl>
                                        <p:attrNameLst>
                                          <p:attrName>ppt_y</p:attrName>
                                        </p:attrNameLst>
                                      </p:cBhvr>
                                      <p:tavLst>
                                        <p:tav tm="0">
                                          <p:val>
                                            <p:strVal val="ppt_y"/>
                                          </p:val>
                                        </p:tav>
                                        <p:tav tm="100000">
                                          <p:val>
                                            <p:strVal val="1+ppt_h/2"/>
                                          </p:val>
                                        </p:tav>
                                      </p:tavLst>
                                    </p:anim>
                                    <p:set>
                                      <p:cBhvr>
                                        <p:cTn id="51" dur="1" fill="hold">
                                          <p:stCondLst>
                                            <p:cond delay="499"/>
                                          </p:stCondLst>
                                        </p:cTn>
                                        <p:tgtEl>
                                          <p:spTgt spid="46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圆角矩形 3"/>
          <p:cNvSpPr>
            <a:spLocks noChangeArrowheads="1"/>
          </p:cNvSpPr>
          <p:nvPr/>
        </p:nvSpPr>
        <p:spPr bwMode="auto">
          <a:xfrm>
            <a:off x="1285875" y="1785938"/>
            <a:ext cx="2786063" cy="3910012"/>
          </a:xfrm>
          <a:prstGeom prst="roundRect">
            <a:avLst>
              <a:gd name="adj" fmla="val 16667"/>
            </a:avLst>
          </a:prstGeom>
          <a:blipFill dpi="0" rotWithShape="1">
            <a:blip r:embed="rId3" cstate="print"/>
            <a:srcRect/>
            <a:stretch>
              <a:fillRect/>
            </a:stretch>
          </a:blipFill>
          <a:ln w="9525">
            <a:noFill/>
            <a:round/>
            <a:headEnd/>
            <a:tailEnd/>
          </a:ln>
        </p:spPr>
        <p:txBody>
          <a:bodyPr/>
          <a:lstStyle/>
          <a:p>
            <a:endParaRPr lang="zh-CN" altLang="en-US"/>
          </a:p>
        </p:txBody>
      </p:sp>
      <p:grpSp>
        <p:nvGrpSpPr>
          <p:cNvPr id="2" name="组合 12"/>
          <p:cNvGrpSpPr>
            <a:grpSpLocks/>
          </p:cNvGrpSpPr>
          <p:nvPr/>
        </p:nvGrpSpPr>
        <p:grpSpPr bwMode="auto">
          <a:xfrm>
            <a:off x="5214938" y="1000125"/>
            <a:ext cx="2643187" cy="1785938"/>
            <a:chOff x="5214938" y="1000125"/>
            <a:chExt cx="2643187" cy="1785938"/>
          </a:xfrm>
        </p:grpSpPr>
        <p:sp>
          <p:nvSpPr>
            <p:cNvPr id="40963" name="云形标注 4"/>
            <p:cNvSpPr>
              <a:spLocks noChangeArrowheads="1"/>
            </p:cNvSpPr>
            <p:nvPr/>
          </p:nvSpPr>
          <p:spPr bwMode="auto">
            <a:xfrm>
              <a:off x="5214938" y="1000125"/>
              <a:ext cx="2643187" cy="1785938"/>
            </a:xfrm>
            <a:prstGeom prst="cloudCallout">
              <a:avLst>
                <a:gd name="adj1" fmla="val -122083"/>
                <a:gd name="adj2" fmla="val 81876"/>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4050" name="TextBox 5"/>
            <p:cNvSpPr txBox="1">
              <a:spLocks noChangeArrowheads="1"/>
            </p:cNvSpPr>
            <p:nvPr/>
          </p:nvSpPr>
          <p:spPr bwMode="auto">
            <a:xfrm>
              <a:off x="5643562" y="1385094"/>
              <a:ext cx="1785938" cy="1016001"/>
            </a:xfrm>
            <a:prstGeom prst="rect">
              <a:avLst/>
            </a:prstGeom>
            <a:noFill/>
            <a:ln w="9525">
              <a:noFill/>
              <a:miter lim="800000"/>
              <a:headEnd/>
              <a:tailEnd/>
            </a:ln>
          </p:spPr>
          <p:txBody>
            <a:bodyPr>
              <a:spAutoFit/>
            </a:bodyPr>
            <a:lstStyle/>
            <a:p>
              <a:r>
                <a:rPr lang="zh-CN" altLang="en-US" sz="2000">
                  <a:latin typeface="微软雅黑" pitchFamily="34" charset="-122"/>
                  <a:ea typeface="微软雅黑" pitchFamily="34" charset="-122"/>
                </a:rPr>
                <a:t>不少于</a:t>
              </a:r>
              <a:r>
                <a:rPr lang="en-US" altLang="zh-CN" sz="2000">
                  <a:latin typeface="微软雅黑" pitchFamily="34" charset="-122"/>
                  <a:ea typeface="微软雅黑" pitchFamily="34" charset="-122"/>
                </a:rPr>
                <a:t>5</a:t>
              </a:r>
              <a:r>
                <a:rPr lang="zh-CN" altLang="en-US" sz="2000">
                  <a:latin typeface="微软雅黑" pitchFamily="34" charset="-122"/>
                  <a:ea typeface="微软雅黑" pitchFamily="34" charset="-122"/>
                </a:rPr>
                <a:t>个月返店或留店</a:t>
              </a:r>
              <a:endParaRPr lang="en-US" sz="2000">
                <a:latin typeface="微软雅黑" pitchFamily="34" charset="-122"/>
                <a:ea typeface="微软雅黑" pitchFamily="34" charset="-122"/>
              </a:endParaRPr>
            </a:p>
            <a:p>
              <a:r>
                <a:rPr lang="zh-CN" altLang="en-US" sz="2000">
                  <a:latin typeface="微软雅黑" pitchFamily="34" charset="-122"/>
                  <a:ea typeface="微软雅黑" pitchFamily="34" charset="-122"/>
                </a:rPr>
                <a:t>实习生</a:t>
              </a:r>
            </a:p>
          </p:txBody>
        </p:sp>
      </p:grpSp>
      <p:grpSp>
        <p:nvGrpSpPr>
          <p:cNvPr id="3" name="组合 9"/>
          <p:cNvGrpSpPr>
            <a:grpSpLocks/>
          </p:cNvGrpSpPr>
          <p:nvPr/>
        </p:nvGrpSpPr>
        <p:grpSpPr bwMode="auto">
          <a:xfrm>
            <a:off x="5429250" y="3071813"/>
            <a:ext cx="2428875" cy="1285875"/>
            <a:chOff x="5429250" y="2857500"/>
            <a:chExt cx="2428875" cy="1285875"/>
          </a:xfrm>
        </p:grpSpPr>
        <p:sp>
          <p:nvSpPr>
            <p:cNvPr id="40965" name="云形标注 6"/>
            <p:cNvSpPr>
              <a:spLocks noChangeArrowheads="1"/>
            </p:cNvSpPr>
            <p:nvPr/>
          </p:nvSpPr>
          <p:spPr bwMode="auto">
            <a:xfrm>
              <a:off x="5429250" y="2857500"/>
              <a:ext cx="2428875" cy="1285875"/>
            </a:xfrm>
            <a:prstGeom prst="cloudCallout">
              <a:avLst>
                <a:gd name="adj1" fmla="val -137870"/>
                <a:gd name="adj2" fmla="val -27537"/>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4046" name="TextBox 7"/>
            <p:cNvSpPr txBox="1">
              <a:spLocks noChangeArrowheads="1"/>
            </p:cNvSpPr>
            <p:nvPr/>
          </p:nvSpPr>
          <p:spPr bwMode="auto">
            <a:xfrm>
              <a:off x="5857875" y="3286125"/>
              <a:ext cx="1643063" cy="461963"/>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参加选拔</a:t>
              </a:r>
            </a:p>
          </p:txBody>
        </p:sp>
      </p:grpSp>
      <p:grpSp>
        <p:nvGrpSpPr>
          <p:cNvPr id="4" name="组合 13"/>
          <p:cNvGrpSpPr>
            <a:grpSpLocks/>
          </p:cNvGrpSpPr>
          <p:nvPr/>
        </p:nvGrpSpPr>
        <p:grpSpPr bwMode="auto">
          <a:xfrm>
            <a:off x="5581650" y="4643438"/>
            <a:ext cx="2428875" cy="1285875"/>
            <a:chOff x="5581650" y="4643438"/>
            <a:chExt cx="2428875" cy="1285875"/>
          </a:xfrm>
        </p:grpSpPr>
        <p:sp>
          <p:nvSpPr>
            <p:cNvPr id="40967" name="云形标注 8"/>
            <p:cNvSpPr>
              <a:spLocks noChangeArrowheads="1"/>
            </p:cNvSpPr>
            <p:nvPr/>
          </p:nvSpPr>
          <p:spPr bwMode="auto">
            <a:xfrm>
              <a:off x="5581650" y="4643438"/>
              <a:ext cx="2428875" cy="1285875"/>
            </a:xfrm>
            <a:prstGeom prst="cloudCallout">
              <a:avLst>
                <a:gd name="adj1" fmla="val -143302"/>
                <a:gd name="adj2" fmla="val -150515"/>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4042" name="TextBox 9"/>
            <p:cNvSpPr txBox="1">
              <a:spLocks noChangeArrowheads="1"/>
            </p:cNvSpPr>
            <p:nvPr/>
          </p:nvSpPr>
          <p:spPr bwMode="auto">
            <a:xfrm>
              <a:off x="5907881" y="4870877"/>
              <a:ext cx="1776413" cy="830997"/>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轮岗学习及见习</a:t>
              </a:r>
            </a:p>
          </p:txBody>
        </p:sp>
      </p:grpSp>
      <p:sp>
        <p:nvSpPr>
          <p:cNvPr id="44038" name="椭圆 12"/>
          <p:cNvSpPr>
            <a:spLocks noChangeArrowheads="1"/>
          </p:cNvSpPr>
          <p:nvPr/>
        </p:nvSpPr>
        <p:spPr bwMode="auto">
          <a:xfrm>
            <a:off x="357188" y="714375"/>
            <a:ext cx="1285875" cy="1285875"/>
          </a:xfrm>
          <a:prstGeom prst="ellipse">
            <a:avLst/>
          </a:prstGeom>
          <a:solidFill>
            <a:srgbClr val="FFFF00"/>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2</a:t>
            </a:r>
          </a:p>
          <a:p>
            <a:pPr algn="ctr"/>
            <a:r>
              <a:rPr lang="zh-CN" altLang="en-US" b="1" i="1">
                <a:latin typeface="微软雅黑" pitchFamily="34" charset="-122"/>
                <a:ea typeface="微软雅黑" pitchFamily="34" charset="-122"/>
              </a:rPr>
              <a:t>管理</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见习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rrowheads="1"/>
          </p:cNvSpPr>
          <p:nvPr/>
        </p:nvSpPr>
        <p:spPr bwMode="auto">
          <a:xfrm>
            <a:off x="71434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1</a:t>
            </a:r>
          </a:p>
          <a:p>
            <a:pPr algn="ctr"/>
            <a:r>
              <a:rPr lang="zh-CN" altLang="en-US" sz="2000" b="1" dirty="0" smtClean="0">
                <a:latin typeface="微软雅黑" pitchFamily="34" charset="-122"/>
                <a:ea typeface="微软雅黑" pitchFamily="34" charset="-122"/>
              </a:rPr>
              <a:t>成长</a:t>
            </a:r>
            <a:endParaRPr lang="en-US" altLang="zh-CN" sz="2000" b="1" dirty="0">
              <a:latin typeface="微软雅黑" pitchFamily="34" charset="-122"/>
              <a:ea typeface="微软雅黑" pitchFamily="34" charset="-122"/>
            </a:endParaRPr>
          </a:p>
          <a:p>
            <a:pPr algn="ctr"/>
            <a:r>
              <a:rPr lang="zh-CN" altLang="en-US" sz="2000" b="1" dirty="0">
                <a:latin typeface="微软雅黑" pitchFamily="34" charset="-122"/>
                <a:ea typeface="微软雅黑" pitchFamily="34" charset="-122"/>
              </a:rPr>
              <a:t>通道</a:t>
            </a:r>
          </a:p>
        </p:txBody>
      </p:sp>
      <p:sp>
        <p:nvSpPr>
          <p:cNvPr id="24" name="椭圆 23"/>
          <p:cNvSpPr>
            <a:spLocks noChangeArrowheads="1"/>
          </p:cNvSpPr>
          <p:nvPr/>
        </p:nvSpPr>
        <p:spPr bwMode="auto">
          <a:xfrm>
            <a:off x="2285984"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a:latin typeface="微软雅黑" pitchFamily="34" charset="-122"/>
                <a:ea typeface="微软雅黑" pitchFamily="34" charset="-122"/>
              </a:rPr>
              <a:t>2</a:t>
            </a:r>
          </a:p>
          <a:p>
            <a:pPr algn="ctr"/>
            <a:r>
              <a:rPr lang="zh-CN" altLang="en-US" b="1" i="1" dirty="0">
                <a:latin typeface="微软雅黑" pitchFamily="34" charset="-122"/>
                <a:ea typeface="微软雅黑" pitchFamily="34" charset="-122"/>
              </a:rPr>
              <a:t>管理</a:t>
            </a:r>
            <a:endParaRPr lang="en-US" altLang="zh-CN" b="1" i="1" dirty="0">
              <a:latin typeface="微软雅黑" pitchFamily="34" charset="-122"/>
              <a:ea typeface="微软雅黑" pitchFamily="34" charset="-122"/>
            </a:endParaRPr>
          </a:p>
          <a:p>
            <a:pPr algn="ctr"/>
            <a:r>
              <a:rPr lang="zh-CN" altLang="en-US" b="1" i="1" dirty="0">
                <a:latin typeface="微软雅黑" pitchFamily="34" charset="-122"/>
                <a:ea typeface="微软雅黑" pitchFamily="34" charset="-122"/>
              </a:rPr>
              <a:t>见习</a:t>
            </a:r>
          </a:p>
        </p:txBody>
      </p:sp>
      <p:sp>
        <p:nvSpPr>
          <p:cNvPr id="25" name="椭圆 24"/>
          <p:cNvSpPr>
            <a:spLocks noChangeArrowheads="1"/>
          </p:cNvSpPr>
          <p:nvPr/>
        </p:nvSpPr>
        <p:spPr bwMode="auto">
          <a:xfrm>
            <a:off x="392905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sp>
        <p:nvSpPr>
          <p:cNvPr id="26" name="椭圆 25"/>
          <p:cNvSpPr>
            <a:spLocks noChangeArrowheads="1"/>
          </p:cNvSpPr>
          <p:nvPr/>
        </p:nvSpPr>
        <p:spPr bwMode="auto">
          <a:xfrm>
            <a:off x="5572132"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pic>
        <p:nvPicPr>
          <p:cNvPr id="46098" name="图片 71"/>
          <p:cNvPicPr>
            <a:picLocks noChangeAspect="1" noChangeArrowheads="1"/>
          </p:cNvPicPr>
          <p:nvPr/>
        </p:nvPicPr>
        <p:blipFill>
          <a:blip r:embed="rId2" cstate="print"/>
          <a:srcRect b="18520"/>
          <a:stretch>
            <a:fillRect/>
          </a:stretch>
        </p:blipFill>
        <p:spPr bwMode="auto">
          <a:xfrm>
            <a:off x="4000496" y="3257550"/>
            <a:ext cx="1657350" cy="3600450"/>
          </a:xfrm>
          <a:prstGeom prst="rect">
            <a:avLst/>
          </a:prstGeom>
          <a:noFill/>
          <a:ln w="9525">
            <a:noFill/>
            <a:miter lim="800000"/>
            <a:headEnd/>
            <a:tailEnd/>
          </a:ln>
        </p:spPr>
      </p:pic>
      <p:sp>
        <p:nvSpPr>
          <p:cNvPr id="7" name="椭圆 6"/>
          <p:cNvSpPr>
            <a:spLocks noChangeArrowheads="1"/>
          </p:cNvSpPr>
          <p:nvPr/>
        </p:nvSpPr>
        <p:spPr bwMode="auto">
          <a:xfrm>
            <a:off x="7215206" y="2643191"/>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5</a:t>
            </a:r>
            <a:endParaRPr lang="en-US" altLang="zh-CN" b="1" i="1" dirty="0">
              <a:latin typeface="微软雅黑" pitchFamily="34" charset="-122"/>
              <a:ea typeface="微软雅黑" pitchFamily="34" charset="-122"/>
            </a:endParaRPr>
          </a:p>
          <a:p>
            <a:pPr algn="ctr"/>
            <a:r>
              <a:rPr lang="zh-CN" altLang="en-US" b="1" i="1" dirty="0" smtClean="0">
                <a:latin typeface="微软雅黑" pitchFamily="34" charset="-122"/>
                <a:ea typeface="微软雅黑" pitchFamily="34" charset="-122"/>
              </a:rPr>
              <a:t>内训师俱乐部</a:t>
            </a:r>
            <a:endParaRPr lang="zh-CN" altLang="en-US" b="1" i="1"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9" dur="500"/>
                                        <p:tgtEl>
                                          <p:spTgt spid="24"/>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5" dur="500"/>
                                        <p:tgtEl>
                                          <p:spTgt spid="25"/>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ppt_x</p:attrName>
                                        </p:attrNameLst>
                                      </p:cBhvr>
                                      <p:tavLst>
                                        <p:tav tm="0">
                                          <p:val>
                                            <p:strVal val="#ppt_x-.2"/>
                                          </p:val>
                                        </p:tav>
                                        <p:tav tm="100000">
                                          <p:val>
                                            <p:strVal val="#ppt_x"/>
                                          </p:val>
                                        </p:tav>
                                      </p:tavLst>
                                    </p:anim>
                                    <p:anim calcmode="lin" valueType="num">
                                      <p:cBhvr>
                                        <p:cTn id="20"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1" dur="500"/>
                                        <p:tgtEl>
                                          <p:spTgt spid="26"/>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2"/>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098"/>
                                        </p:tgtEl>
                                        <p:attrNameLst>
                                          <p:attrName>style.visibility</p:attrName>
                                        </p:attrNameLst>
                                      </p:cBhvr>
                                      <p:to>
                                        <p:strVal val="visible"/>
                                      </p:to>
                                    </p:set>
                                    <p:anim calcmode="lin" valueType="num">
                                      <p:cBhvr additive="base">
                                        <p:cTn id="32" dur="500" fill="hold"/>
                                        <p:tgtEl>
                                          <p:spTgt spid="46098"/>
                                        </p:tgtEl>
                                        <p:attrNameLst>
                                          <p:attrName>ppt_x</p:attrName>
                                        </p:attrNameLst>
                                      </p:cBhvr>
                                      <p:tavLst>
                                        <p:tav tm="0">
                                          <p:val>
                                            <p:strVal val="#ppt_x"/>
                                          </p:val>
                                        </p:tav>
                                        <p:tav tm="100000">
                                          <p:val>
                                            <p:strVal val="#ppt_x"/>
                                          </p:val>
                                        </p:tav>
                                      </p:tavLst>
                                    </p:anim>
                                    <p:anim calcmode="lin" valueType="num">
                                      <p:cBhvr additive="base">
                                        <p:cTn id="33" dur="500" fill="hold"/>
                                        <p:tgtEl>
                                          <p:spTgt spid="4609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p:cBhvr>
                                        <p:cTn id="37" dur="2000" fill="hold"/>
                                        <p:tgtEl>
                                          <p:spTgt spid="25"/>
                                        </p:tgtEl>
                                        <p:attrNameLst>
                                          <p:attrName>fillcolor</p:attrName>
                                        </p:attrNameLst>
                                      </p:cBhvr>
                                      <p:to>
                                        <a:srgbClr val="EBFC12"/>
                                      </p:to>
                                    </p:animClr>
                                    <p:set>
                                      <p:cBhvr>
                                        <p:cTn id="38" dur="2000" fill="hold"/>
                                        <p:tgtEl>
                                          <p:spTgt spid="25"/>
                                        </p:tgtEl>
                                        <p:attrNameLst>
                                          <p:attrName>fill.type</p:attrName>
                                        </p:attrNameLst>
                                      </p:cBhvr>
                                      <p:to>
                                        <p:strVal val="solid"/>
                                      </p:to>
                                    </p:set>
                                    <p:set>
                                      <p:cBhvr>
                                        <p:cTn id="39" dur="2000" fill="hold"/>
                                        <p:tgtEl>
                                          <p:spTgt spid="25"/>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nodeType="clickEffect">
                                  <p:stCondLst>
                                    <p:cond delay="0"/>
                                  </p:stCondLst>
                                  <p:childTnLst>
                                    <p:anim calcmode="lin" valueType="num">
                                      <p:cBhvr additive="base">
                                        <p:cTn id="43" dur="500"/>
                                        <p:tgtEl>
                                          <p:spTgt spid="46098"/>
                                        </p:tgtEl>
                                        <p:attrNameLst>
                                          <p:attrName>ppt_x</p:attrName>
                                        </p:attrNameLst>
                                      </p:cBhvr>
                                      <p:tavLst>
                                        <p:tav tm="0">
                                          <p:val>
                                            <p:strVal val="ppt_x"/>
                                          </p:val>
                                        </p:tav>
                                        <p:tav tm="100000">
                                          <p:val>
                                            <p:strVal val="ppt_x"/>
                                          </p:val>
                                        </p:tav>
                                      </p:tavLst>
                                    </p:anim>
                                    <p:anim calcmode="lin" valueType="num">
                                      <p:cBhvr additive="base">
                                        <p:cTn id="44" dur="500"/>
                                        <p:tgtEl>
                                          <p:spTgt spid="46098"/>
                                        </p:tgtEl>
                                        <p:attrNameLst>
                                          <p:attrName>ppt_y</p:attrName>
                                        </p:attrNameLst>
                                      </p:cBhvr>
                                      <p:tavLst>
                                        <p:tav tm="0">
                                          <p:val>
                                            <p:strVal val="ppt_y"/>
                                          </p:val>
                                        </p:tav>
                                        <p:tav tm="100000">
                                          <p:val>
                                            <p:strVal val="1+ppt_h/2"/>
                                          </p:val>
                                        </p:tav>
                                      </p:tavLst>
                                    </p:anim>
                                    <p:set>
                                      <p:cBhvr>
                                        <p:cTn id="45" dur="1" fill="hold">
                                          <p:stCondLst>
                                            <p:cond delay="499"/>
                                          </p:stCondLst>
                                        </p:cTn>
                                        <p:tgtEl>
                                          <p:spTgt spid="46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五星牌匾.jpg"/>
          <p:cNvPicPr>
            <a:picLocks noChangeAspect="1"/>
          </p:cNvPicPr>
          <p:nvPr/>
        </p:nvPicPr>
        <p:blipFill>
          <a:blip r:embed="rId2"/>
          <a:stretch>
            <a:fillRect/>
          </a:stretch>
        </p:blipFill>
        <p:spPr>
          <a:xfrm>
            <a:off x="2000250" y="0"/>
            <a:ext cx="5143500" cy="6858000"/>
          </a:xfrm>
          <a:prstGeom prst="rect">
            <a:avLst/>
          </a:prstGeom>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p:cNvSpPr>
            <a:spLocks noChangeArrowheads="1"/>
          </p:cNvSpPr>
          <p:nvPr/>
        </p:nvSpPr>
        <p:spPr bwMode="auto">
          <a:xfrm>
            <a:off x="1285875" y="1785938"/>
            <a:ext cx="2786063" cy="3910012"/>
          </a:xfrm>
          <a:prstGeom prst="roundRect">
            <a:avLst>
              <a:gd name="adj" fmla="val 16667"/>
            </a:avLst>
          </a:prstGeom>
          <a:blipFill dpi="0" rotWithShape="1">
            <a:blip r:embed="rId3" cstate="print"/>
            <a:srcRect/>
            <a:stretch>
              <a:fillRect/>
            </a:stretch>
          </a:blipFill>
          <a:ln w="9525">
            <a:noFill/>
            <a:round/>
            <a:headEnd/>
            <a:tailEnd/>
          </a:ln>
        </p:spPr>
        <p:txBody>
          <a:bodyPr/>
          <a:lstStyle/>
          <a:p>
            <a:endParaRPr lang="zh-CN" altLang="en-US"/>
          </a:p>
        </p:txBody>
      </p:sp>
      <p:sp>
        <p:nvSpPr>
          <p:cNvPr id="46083" name="椭圆 13"/>
          <p:cNvSpPr>
            <a:spLocks noChangeArrowheads="1"/>
          </p:cNvSpPr>
          <p:nvPr/>
        </p:nvSpPr>
        <p:spPr bwMode="auto">
          <a:xfrm>
            <a:off x="357188" y="714375"/>
            <a:ext cx="1285875" cy="1285875"/>
          </a:xfrm>
          <a:prstGeom prst="ellipse">
            <a:avLst/>
          </a:prstGeom>
          <a:solidFill>
            <a:srgbClr val="FFFF00"/>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grpSp>
        <p:nvGrpSpPr>
          <p:cNvPr id="2" name="组合 31"/>
          <p:cNvGrpSpPr>
            <a:grpSpLocks/>
          </p:cNvGrpSpPr>
          <p:nvPr/>
        </p:nvGrpSpPr>
        <p:grpSpPr bwMode="auto">
          <a:xfrm>
            <a:off x="5214938" y="1000125"/>
            <a:ext cx="2643187" cy="1785938"/>
            <a:chOff x="5214942" y="1000123"/>
            <a:chExt cx="2643187" cy="1785937"/>
          </a:xfrm>
        </p:grpSpPr>
        <p:sp>
          <p:nvSpPr>
            <p:cNvPr id="22" name="云形标注 4"/>
            <p:cNvSpPr>
              <a:spLocks noChangeArrowheads="1"/>
            </p:cNvSpPr>
            <p:nvPr/>
          </p:nvSpPr>
          <p:spPr bwMode="auto">
            <a:xfrm>
              <a:off x="5214942" y="1000123"/>
              <a:ext cx="2643187" cy="1785937"/>
            </a:xfrm>
            <a:prstGeom prst="cloudCallout">
              <a:avLst>
                <a:gd name="adj1" fmla="val -122083"/>
                <a:gd name="adj2" fmla="val 81876"/>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6098" name="TextBox 5"/>
            <p:cNvSpPr txBox="1">
              <a:spLocks noChangeArrowheads="1"/>
            </p:cNvSpPr>
            <p:nvPr/>
          </p:nvSpPr>
          <p:spPr bwMode="auto">
            <a:xfrm>
              <a:off x="5643566" y="1539148"/>
              <a:ext cx="1785938" cy="830997"/>
            </a:xfrm>
            <a:prstGeom prst="rect">
              <a:avLst/>
            </a:prstGeom>
            <a:noFill/>
            <a:ln w="9525">
              <a:noFill/>
              <a:miter lim="800000"/>
              <a:headEnd/>
              <a:tailEnd/>
            </a:ln>
          </p:spPr>
          <p:txBody>
            <a:bodyPr wrap="square">
              <a:spAutoFit/>
            </a:bodyPr>
            <a:lstStyle/>
            <a:p>
              <a:pPr algn="ctr"/>
              <a:r>
                <a:rPr lang="zh-CN" altLang="en-US" sz="2400" dirty="0" smtClean="0">
                  <a:latin typeface="微软雅黑" pitchFamily="34" charset="-122"/>
                  <a:ea typeface="微软雅黑" pitchFamily="34" charset="-122"/>
                </a:rPr>
                <a:t>店龄</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达到条件</a:t>
              </a:r>
              <a:endParaRPr lang="en-US" sz="2400" dirty="0">
                <a:latin typeface="微软雅黑" pitchFamily="34" charset="-122"/>
                <a:ea typeface="微软雅黑" pitchFamily="34" charset="-122"/>
              </a:endParaRPr>
            </a:p>
          </p:txBody>
        </p:sp>
      </p:grpSp>
      <p:grpSp>
        <p:nvGrpSpPr>
          <p:cNvPr id="3" name="组合 30"/>
          <p:cNvGrpSpPr>
            <a:grpSpLocks/>
          </p:cNvGrpSpPr>
          <p:nvPr/>
        </p:nvGrpSpPr>
        <p:grpSpPr bwMode="auto">
          <a:xfrm>
            <a:off x="5429250" y="3071813"/>
            <a:ext cx="2428875" cy="1285875"/>
            <a:chOff x="5429250" y="3071820"/>
            <a:chExt cx="2428875" cy="1285875"/>
          </a:xfrm>
        </p:grpSpPr>
        <p:sp>
          <p:nvSpPr>
            <p:cNvPr id="25" name="云形标注 6"/>
            <p:cNvSpPr>
              <a:spLocks noChangeArrowheads="1"/>
            </p:cNvSpPr>
            <p:nvPr/>
          </p:nvSpPr>
          <p:spPr bwMode="auto">
            <a:xfrm>
              <a:off x="5429250" y="3071820"/>
              <a:ext cx="2428875" cy="1285875"/>
            </a:xfrm>
            <a:prstGeom prst="cloudCallout">
              <a:avLst>
                <a:gd name="adj1" fmla="val -137870"/>
                <a:gd name="adj2" fmla="val -27537"/>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6094" name="TextBox 7"/>
            <p:cNvSpPr txBox="1">
              <a:spLocks noChangeArrowheads="1"/>
            </p:cNvSpPr>
            <p:nvPr/>
          </p:nvSpPr>
          <p:spPr bwMode="auto">
            <a:xfrm>
              <a:off x="5822156" y="3299259"/>
              <a:ext cx="1643063" cy="830997"/>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符合任职资格</a:t>
              </a:r>
            </a:p>
          </p:txBody>
        </p:sp>
      </p:grpSp>
      <p:grpSp>
        <p:nvGrpSpPr>
          <p:cNvPr id="4" name="组合 29"/>
          <p:cNvGrpSpPr>
            <a:grpSpLocks/>
          </p:cNvGrpSpPr>
          <p:nvPr/>
        </p:nvGrpSpPr>
        <p:grpSpPr bwMode="auto">
          <a:xfrm>
            <a:off x="5581650" y="4643438"/>
            <a:ext cx="2428875" cy="1285875"/>
            <a:chOff x="5581650" y="4643455"/>
            <a:chExt cx="2428875" cy="1285875"/>
          </a:xfrm>
        </p:grpSpPr>
        <p:sp>
          <p:nvSpPr>
            <p:cNvPr id="28" name="云形标注 8"/>
            <p:cNvSpPr>
              <a:spLocks noChangeArrowheads="1"/>
            </p:cNvSpPr>
            <p:nvPr/>
          </p:nvSpPr>
          <p:spPr bwMode="auto">
            <a:xfrm>
              <a:off x="5581650" y="4643455"/>
              <a:ext cx="2428875" cy="1285875"/>
            </a:xfrm>
            <a:prstGeom prst="cloudCallout">
              <a:avLst>
                <a:gd name="adj1" fmla="val -143302"/>
                <a:gd name="adj2" fmla="val -150515"/>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6090" name="TextBox 9"/>
            <p:cNvSpPr txBox="1">
              <a:spLocks noChangeArrowheads="1"/>
            </p:cNvSpPr>
            <p:nvPr/>
          </p:nvSpPr>
          <p:spPr bwMode="auto">
            <a:xfrm>
              <a:off x="5907881" y="5055560"/>
              <a:ext cx="1776413" cy="461665"/>
            </a:xfrm>
            <a:prstGeom prst="rect">
              <a:avLst/>
            </a:prstGeom>
            <a:noFill/>
            <a:ln w="9525">
              <a:noFill/>
              <a:miter lim="800000"/>
              <a:headEnd/>
              <a:tailEnd/>
            </a:ln>
          </p:spPr>
          <p:txBody>
            <a:bodyPr>
              <a:spAutoFit/>
            </a:bodyPr>
            <a:lstStyle/>
            <a:p>
              <a:r>
                <a:rPr lang="zh-CN" altLang="en-US" sz="2400">
                  <a:latin typeface="微软雅黑" pitchFamily="34" charset="-122"/>
                  <a:ea typeface="微软雅黑" pitchFamily="34" charset="-122"/>
                </a:rPr>
                <a:t>评估成绩</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rrowheads="1"/>
          </p:cNvSpPr>
          <p:nvPr/>
        </p:nvSpPr>
        <p:spPr bwMode="auto">
          <a:xfrm>
            <a:off x="71434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1</a:t>
            </a:r>
          </a:p>
          <a:p>
            <a:pPr algn="ctr"/>
            <a:r>
              <a:rPr lang="zh-CN" altLang="en-US" sz="2000" b="1" dirty="0" smtClean="0">
                <a:latin typeface="微软雅黑" pitchFamily="34" charset="-122"/>
                <a:ea typeface="微软雅黑" pitchFamily="34" charset="-122"/>
              </a:rPr>
              <a:t>成长</a:t>
            </a:r>
            <a:endParaRPr lang="en-US" altLang="zh-CN" sz="2000" b="1" dirty="0">
              <a:latin typeface="微软雅黑" pitchFamily="34" charset="-122"/>
              <a:ea typeface="微软雅黑" pitchFamily="34" charset="-122"/>
            </a:endParaRPr>
          </a:p>
          <a:p>
            <a:pPr algn="ctr"/>
            <a:r>
              <a:rPr lang="zh-CN" altLang="en-US" sz="2000" b="1" dirty="0">
                <a:latin typeface="微软雅黑" pitchFamily="34" charset="-122"/>
                <a:ea typeface="微软雅黑" pitchFamily="34" charset="-122"/>
              </a:rPr>
              <a:t>通道</a:t>
            </a:r>
          </a:p>
        </p:txBody>
      </p:sp>
      <p:sp>
        <p:nvSpPr>
          <p:cNvPr id="24" name="椭圆 23"/>
          <p:cNvSpPr>
            <a:spLocks noChangeArrowheads="1"/>
          </p:cNvSpPr>
          <p:nvPr/>
        </p:nvSpPr>
        <p:spPr bwMode="auto">
          <a:xfrm>
            <a:off x="2285984"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a:latin typeface="微软雅黑" pitchFamily="34" charset="-122"/>
                <a:ea typeface="微软雅黑" pitchFamily="34" charset="-122"/>
              </a:rPr>
              <a:t>2</a:t>
            </a:r>
          </a:p>
          <a:p>
            <a:pPr algn="ctr"/>
            <a:r>
              <a:rPr lang="zh-CN" altLang="en-US" b="1" i="1" dirty="0">
                <a:latin typeface="微软雅黑" pitchFamily="34" charset="-122"/>
                <a:ea typeface="微软雅黑" pitchFamily="34" charset="-122"/>
              </a:rPr>
              <a:t>管理</a:t>
            </a:r>
            <a:endParaRPr lang="en-US" altLang="zh-CN" b="1" i="1" dirty="0">
              <a:latin typeface="微软雅黑" pitchFamily="34" charset="-122"/>
              <a:ea typeface="微软雅黑" pitchFamily="34" charset="-122"/>
            </a:endParaRPr>
          </a:p>
          <a:p>
            <a:pPr algn="ctr"/>
            <a:r>
              <a:rPr lang="zh-CN" altLang="en-US" b="1" i="1" dirty="0">
                <a:latin typeface="微软雅黑" pitchFamily="34" charset="-122"/>
                <a:ea typeface="微软雅黑" pitchFamily="34" charset="-122"/>
              </a:rPr>
              <a:t>见习</a:t>
            </a:r>
          </a:p>
        </p:txBody>
      </p:sp>
      <p:sp>
        <p:nvSpPr>
          <p:cNvPr id="25" name="椭圆 24"/>
          <p:cNvSpPr>
            <a:spLocks noChangeArrowheads="1"/>
          </p:cNvSpPr>
          <p:nvPr/>
        </p:nvSpPr>
        <p:spPr bwMode="auto">
          <a:xfrm>
            <a:off x="392905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sp>
        <p:nvSpPr>
          <p:cNvPr id="26" name="椭圆 25"/>
          <p:cNvSpPr>
            <a:spLocks noChangeArrowheads="1"/>
          </p:cNvSpPr>
          <p:nvPr/>
        </p:nvSpPr>
        <p:spPr bwMode="auto">
          <a:xfrm>
            <a:off x="5572132"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pic>
        <p:nvPicPr>
          <p:cNvPr id="46098" name="图片 71"/>
          <p:cNvPicPr>
            <a:picLocks noChangeAspect="1" noChangeArrowheads="1"/>
          </p:cNvPicPr>
          <p:nvPr/>
        </p:nvPicPr>
        <p:blipFill>
          <a:blip r:embed="rId2" cstate="print"/>
          <a:srcRect b="18520"/>
          <a:stretch>
            <a:fillRect/>
          </a:stretch>
        </p:blipFill>
        <p:spPr bwMode="auto">
          <a:xfrm>
            <a:off x="5557856" y="3286124"/>
            <a:ext cx="1657350" cy="3600450"/>
          </a:xfrm>
          <a:prstGeom prst="rect">
            <a:avLst/>
          </a:prstGeom>
          <a:noFill/>
          <a:ln w="9525">
            <a:noFill/>
            <a:miter lim="800000"/>
            <a:headEnd/>
            <a:tailEnd/>
          </a:ln>
        </p:spPr>
      </p:pic>
      <p:sp>
        <p:nvSpPr>
          <p:cNvPr id="7" name="椭圆 6"/>
          <p:cNvSpPr>
            <a:spLocks noChangeArrowheads="1"/>
          </p:cNvSpPr>
          <p:nvPr/>
        </p:nvSpPr>
        <p:spPr bwMode="auto">
          <a:xfrm>
            <a:off x="7215206" y="2643191"/>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5</a:t>
            </a:r>
            <a:endParaRPr lang="en-US" altLang="zh-CN" b="1" i="1" dirty="0">
              <a:latin typeface="微软雅黑" pitchFamily="34" charset="-122"/>
              <a:ea typeface="微软雅黑" pitchFamily="34" charset="-122"/>
            </a:endParaRPr>
          </a:p>
          <a:p>
            <a:pPr algn="ctr"/>
            <a:r>
              <a:rPr lang="zh-CN" altLang="en-US" b="1" i="1" dirty="0" smtClean="0">
                <a:latin typeface="微软雅黑" pitchFamily="34" charset="-122"/>
                <a:ea typeface="微软雅黑" pitchFamily="34" charset="-122"/>
              </a:rPr>
              <a:t>内训师俱乐部</a:t>
            </a:r>
            <a:endParaRPr lang="zh-CN" altLang="en-US" b="1" i="1"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500"/>
                                        <p:tgtEl>
                                          <p:spTgt spid="2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2"/>
                                          </p:val>
                                        </p:tav>
                                        <p:tav tm="100000">
                                          <p:val>
                                            <p:strVal val="#ppt_x"/>
                                          </p:val>
                                        </p:tav>
                                      </p:tavLst>
                                    </p:anim>
                                    <p:anim calcmode="lin" valueType="num">
                                      <p:cBhvr>
                                        <p:cTn id="14"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5" dur="500"/>
                                        <p:tgtEl>
                                          <p:spTgt spid="24"/>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ppt_x</p:attrName>
                                        </p:attrNameLst>
                                      </p:cBhvr>
                                      <p:tavLst>
                                        <p:tav tm="0">
                                          <p:val>
                                            <p:strVal val="#ppt_x-.2"/>
                                          </p:val>
                                        </p:tav>
                                        <p:tav tm="100000">
                                          <p:val>
                                            <p:strVal val="#ppt_x"/>
                                          </p:val>
                                        </p:tav>
                                      </p:tavLst>
                                    </p:anim>
                                    <p:anim calcmode="lin" valueType="num">
                                      <p:cBhvr>
                                        <p:cTn id="20"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 dur="500"/>
                                        <p:tgtEl>
                                          <p:spTgt spid="25"/>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ppt_x</p:attrName>
                                        </p:attrNameLst>
                                      </p:cBhvr>
                                      <p:tavLst>
                                        <p:tav tm="0">
                                          <p:val>
                                            <p:strVal val="#ppt_x-.2"/>
                                          </p:val>
                                        </p:tav>
                                        <p:tav tm="100000">
                                          <p:val>
                                            <p:strVal val="#ppt_x"/>
                                          </p:val>
                                        </p:tav>
                                      </p:tavLst>
                                    </p:anim>
                                    <p:anim calcmode="lin" valueType="num">
                                      <p:cBhvr>
                                        <p:cTn id="26"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7" dur="500"/>
                                        <p:tgtEl>
                                          <p:spTgt spid="26"/>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098"/>
                                        </p:tgtEl>
                                        <p:attrNameLst>
                                          <p:attrName>style.visibility</p:attrName>
                                        </p:attrNameLst>
                                      </p:cBhvr>
                                      <p:to>
                                        <p:strVal val="visible"/>
                                      </p:to>
                                    </p:set>
                                    <p:anim calcmode="lin" valueType="num">
                                      <p:cBhvr additive="base">
                                        <p:cTn id="38" dur="500" fill="hold"/>
                                        <p:tgtEl>
                                          <p:spTgt spid="46098"/>
                                        </p:tgtEl>
                                        <p:attrNameLst>
                                          <p:attrName>ppt_x</p:attrName>
                                        </p:attrNameLst>
                                      </p:cBhvr>
                                      <p:tavLst>
                                        <p:tav tm="0">
                                          <p:val>
                                            <p:strVal val="#ppt_x"/>
                                          </p:val>
                                        </p:tav>
                                        <p:tav tm="100000">
                                          <p:val>
                                            <p:strVal val="#ppt_x"/>
                                          </p:val>
                                        </p:tav>
                                      </p:tavLst>
                                    </p:anim>
                                    <p:anim calcmode="lin" valueType="num">
                                      <p:cBhvr additive="base">
                                        <p:cTn id="39" dur="500" fill="hold"/>
                                        <p:tgtEl>
                                          <p:spTgt spid="4609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p:cBhvr>
                                        <p:cTn id="43" dur="2000" fill="hold"/>
                                        <p:tgtEl>
                                          <p:spTgt spid="26"/>
                                        </p:tgtEl>
                                        <p:attrNameLst>
                                          <p:attrName>fillcolor</p:attrName>
                                        </p:attrNameLst>
                                      </p:cBhvr>
                                      <p:to>
                                        <a:srgbClr val="EBFC12"/>
                                      </p:to>
                                    </p:animClr>
                                    <p:set>
                                      <p:cBhvr>
                                        <p:cTn id="44" dur="2000" fill="hold"/>
                                        <p:tgtEl>
                                          <p:spTgt spid="26"/>
                                        </p:tgtEl>
                                        <p:attrNameLst>
                                          <p:attrName>fill.type</p:attrName>
                                        </p:attrNameLst>
                                      </p:cBhvr>
                                      <p:to>
                                        <p:strVal val="solid"/>
                                      </p:to>
                                    </p:set>
                                    <p:set>
                                      <p:cBhvr>
                                        <p:cTn id="45" dur="2000" fill="hold"/>
                                        <p:tgtEl>
                                          <p:spTgt spid="26"/>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46098"/>
                                        </p:tgtEl>
                                        <p:attrNameLst>
                                          <p:attrName>ppt_x</p:attrName>
                                        </p:attrNameLst>
                                      </p:cBhvr>
                                      <p:tavLst>
                                        <p:tav tm="0">
                                          <p:val>
                                            <p:strVal val="ppt_x"/>
                                          </p:val>
                                        </p:tav>
                                        <p:tav tm="100000">
                                          <p:val>
                                            <p:strVal val="ppt_x"/>
                                          </p:val>
                                        </p:tav>
                                      </p:tavLst>
                                    </p:anim>
                                    <p:anim calcmode="lin" valueType="num">
                                      <p:cBhvr additive="base">
                                        <p:cTn id="50" dur="500"/>
                                        <p:tgtEl>
                                          <p:spTgt spid="46098"/>
                                        </p:tgtEl>
                                        <p:attrNameLst>
                                          <p:attrName>ppt_y</p:attrName>
                                        </p:attrNameLst>
                                      </p:cBhvr>
                                      <p:tavLst>
                                        <p:tav tm="0">
                                          <p:val>
                                            <p:strVal val="ppt_y"/>
                                          </p:val>
                                        </p:tav>
                                        <p:tav tm="100000">
                                          <p:val>
                                            <p:strVal val="1+ppt_h/2"/>
                                          </p:val>
                                        </p:tav>
                                      </p:tavLst>
                                    </p:anim>
                                    <p:set>
                                      <p:cBhvr>
                                        <p:cTn id="51" dur="1" fill="hold">
                                          <p:stCondLst>
                                            <p:cond delay="499"/>
                                          </p:stCondLst>
                                        </p:cTn>
                                        <p:tgtEl>
                                          <p:spTgt spid="46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椭圆 12"/>
          <p:cNvSpPr>
            <a:spLocks noChangeArrowheads="1"/>
          </p:cNvSpPr>
          <p:nvPr/>
        </p:nvSpPr>
        <p:spPr bwMode="auto">
          <a:xfrm>
            <a:off x="357188" y="714375"/>
            <a:ext cx="1285875" cy="1285875"/>
          </a:xfrm>
          <a:prstGeom prst="ellipse">
            <a:avLst/>
          </a:prstGeom>
          <a:solidFill>
            <a:srgbClr val="FFFF00"/>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sp>
        <p:nvSpPr>
          <p:cNvPr id="14" name="圆角矩形 3"/>
          <p:cNvSpPr>
            <a:spLocks noChangeArrowheads="1"/>
          </p:cNvSpPr>
          <p:nvPr/>
        </p:nvSpPr>
        <p:spPr bwMode="auto">
          <a:xfrm>
            <a:off x="1285875" y="1785938"/>
            <a:ext cx="2786063" cy="3910012"/>
          </a:xfrm>
          <a:prstGeom prst="roundRect">
            <a:avLst>
              <a:gd name="adj" fmla="val 16667"/>
            </a:avLst>
          </a:prstGeom>
          <a:blipFill dpi="0" rotWithShape="1">
            <a:blip r:embed="rId2" cstate="print"/>
            <a:srcRect/>
            <a:stretch>
              <a:fillRect/>
            </a:stretch>
          </a:blipFill>
          <a:ln w="9525">
            <a:noFill/>
            <a:round/>
            <a:headEnd/>
            <a:tailEnd/>
          </a:ln>
        </p:spPr>
        <p:txBody>
          <a:bodyPr/>
          <a:lstStyle/>
          <a:p>
            <a:endParaRPr lang="zh-CN" altLang="en-US"/>
          </a:p>
        </p:txBody>
      </p:sp>
      <p:grpSp>
        <p:nvGrpSpPr>
          <p:cNvPr id="2" name="组合 23"/>
          <p:cNvGrpSpPr>
            <a:grpSpLocks/>
          </p:cNvGrpSpPr>
          <p:nvPr/>
        </p:nvGrpSpPr>
        <p:grpSpPr bwMode="auto">
          <a:xfrm>
            <a:off x="5214938" y="1000125"/>
            <a:ext cx="2643187" cy="1785938"/>
            <a:chOff x="5214942" y="1000123"/>
            <a:chExt cx="2643187" cy="1785937"/>
          </a:xfrm>
        </p:grpSpPr>
        <p:sp>
          <p:nvSpPr>
            <p:cNvPr id="16" name="云形标注 4"/>
            <p:cNvSpPr>
              <a:spLocks noChangeArrowheads="1"/>
            </p:cNvSpPr>
            <p:nvPr/>
          </p:nvSpPr>
          <p:spPr bwMode="auto">
            <a:xfrm>
              <a:off x="5214942" y="1000123"/>
              <a:ext cx="2643187" cy="1785937"/>
            </a:xfrm>
            <a:prstGeom prst="cloudCallout">
              <a:avLst>
                <a:gd name="adj1" fmla="val -122083"/>
                <a:gd name="adj2" fmla="val 81876"/>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8147" name="TextBox 5"/>
            <p:cNvSpPr txBox="1">
              <a:spLocks noChangeArrowheads="1"/>
            </p:cNvSpPr>
            <p:nvPr/>
          </p:nvSpPr>
          <p:spPr bwMode="auto">
            <a:xfrm>
              <a:off x="5643566" y="1662259"/>
              <a:ext cx="1785938" cy="461665"/>
            </a:xfrm>
            <a:prstGeom prst="rect">
              <a:avLst/>
            </a:prstGeom>
            <a:noFill/>
            <a:ln w="9525">
              <a:noFill/>
              <a:miter lim="800000"/>
              <a:headEnd/>
              <a:tailEnd/>
            </a:ln>
          </p:spPr>
          <p:txBody>
            <a:bodyPr>
              <a:spAutoFit/>
            </a:bodyPr>
            <a:lstStyle/>
            <a:p>
              <a:pPr algn="ctr"/>
              <a:r>
                <a:rPr lang="zh-CN" altLang="en-US" sz="2400" dirty="0">
                  <a:latin typeface="微软雅黑" pitchFamily="34" charset="-122"/>
                  <a:ea typeface="微软雅黑" pitchFamily="34" charset="-122"/>
                </a:rPr>
                <a:t>职位信息</a:t>
              </a:r>
            </a:p>
          </p:txBody>
        </p:sp>
      </p:grpSp>
      <p:grpSp>
        <p:nvGrpSpPr>
          <p:cNvPr id="3" name="组合 24"/>
          <p:cNvGrpSpPr>
            <a:grpSpLocks/>
          </p:cNvGrpSpPr>
          <p:nvPr/>
        </p:nvGrpSpPr>
        <p:grpSpPr bwMode="auto">
          <a:xfrm>
            <a:off x="5429250" y="3071813"/>
            <a:ext cx="2428875" cy="1285875"/>
            <a:chOff x="5429250" y="3071820"/>
            <a:chExt cx="2428875" cy="1285875"/>
          </a:xfrm>
        </p:grpSpPr>
        <p:sp>
          <p:nvSpPr>
            <p:cNvPr id="19" name="云形标注 6"/>
            <p:cNvSpPr>
              <a:spLocks noChangeArrowheads="1"/>
            </p:cNvSpPr>
            <p:nvPr/>
          </p:nvSpPr>
          <p:spPr bwMode="auto">
            <a:xfrm>
              <a:off x="5429250" y="3071820"/>
              <a:ext cx="2428875" cy="1285875"/>
            </a:xfrm>
            <a:prstGeom prst="cloudCallout">
              <a:avLst>
                <a:gd name="adj1" fmla="val -137870"/>
                <a:gd name="adj2" fmla="val -27537"/>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8143" name="TextBox 7"/>
            <p:cNvSpPr txBox="1">
              <a:spLocks noChangeArrowheads="1"/>
            </p:cNvSpPr>
            <p:nvPr/>
          </p:nvSpPr>
          <p:spPr bwMode="auto">
            <a:xfrm>
              <a:off x="5822156" y="3299259"/>
              <a:ext cx="1643063" cy="830997"/>
            </a:xfrm>
            <a:prstGeom prst="rect">
              <a:avLst/>
            </a:prstGeom>
            <a:noFill/>
            <a:ln w="9525">
              <a:noFill/>
              <a:miter lim="800000"/>
              <a:headEnd/>
              <a:tailEnd/>
            </a:ln>
          </p:spPr>
          <p:txBody>
            <a:bodyPr>
              <a:spAutoFit/>
            </a:bodyPr>
            <a:lstStyle/>
            <a:p>
              <a:pPr algn="ctr"/>
              <a:r>
                <a:rPr lang="zh-CN" altLang="en-US" sz="2400" dirty="0">
                  <a:latin typeface="微软雅黑" pitchFamily="34" charset="-122"/>
                  <a:ea typeface="微软雅黑" pitchFamily="34" charset="-122"/>
                </a:rPr>
                <a:t>现场演讲答辩</a:t>
              </a:r>
            </a:p>
          </p:txBody>
        </p:sp>
      </p:grpSp>
      <p:grpSp>
        <p:nvGrpSpPr>
          <p:cNvPr id="4" name="组合 25"/>
          <p:cNvGrpSpPr>
            <a:grpSpLocks/>
          </p:cNvGrpSpPr>
          <p:nvPr/>
        </p:nvGrpSpPr>
        <p:grpSpPr bwMode="auto">
          <a:xfrm>
            <a:off x="5581650" y="4643438"/>
            <a:ext cx="2428875" cy="1285875"/>
            <a:chOff x="5581650" y="4643455"/>
            <a:chExt cx="2428875" cy="1285875"/>
          </a:xfrm>
        </p:grpSpPr>
        <p:sp>
          <p:nvSpPr>
            <p:cNvPr id="22" name="云形标注 8"/>
            <p:cNvSpPr>
              <a:spLocks noChangeArrowheads="1"/>
            </p:cNvSpPr>
            <p:nvPr/>
          </p:nvSpPr>
          <p:spPr bwMode="auto">
            <a:xfrm>
              <a:off x="5581650" y="4643455"/>
              <a:ext cx="2428875" cy="1285875"/>
            </a:xfrm>
            <a:prstGeom prst="cloudCallout">
              <a:avLst>
                <a:gd name="adj1" fmla="val -143302"/>
                <a:gd name="adj2" fmla="val -150515"/>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48139" name="TextBox 9"/>
            <p:cNvSpPr txBox="1">
              <a:spLocks noChangeArrowheads="1"/>
            </p:cNvSpPr>
            <p:nvPr/>
          </p:nvSpPr>
          <p:spPr bwMode="auto">
            <a:xfrm>
              <a:off x="5907881" y="5055560"/>
              <a:ext cx="1776413" cy="461665"/>
            </a:xfrm>
            <a:prstGeom prst="rect">
              <a:avLst/>
            </a:prstGeom>
            <a:noFill/>
            <a:ln w="9525">
              <a:noFill/>
              <a:miter lim="800000"/>
              <a:headEnd/>
              <a:tailEnd/>
            </a:ln>
          </p:spPr>
          <p:txBody>
            <a:bodyPr>
              <a:spAutoFit/>
            </a:bodyPr>
            <a:lstStyle/>
            <a:p>
              <a:pPr algn="ctr"/>
              <a:r>
                <a:rPr lang="zh-CN" altLang="en-US" sz="2400" dirty="0">
                  <a:latin typeface="微软雅黑" pitchFamily="34" charset="-122"/>
                  <a:ea typeface="微软雅黑" pitchFamily="34" charset="-122"/>
                </a:rPr>
                <a:t>竞聘成功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a:spLocks noChangeArrowheads="1"/>
          </p:cNvSpPr>
          <p:nvPr/>
        </p:nvSpPr>
        <p:spPr bwMode="auto">
          <a:xfrm>
            <a:off x="71434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1</a:t>
            </a:r>
          </a:p>
          <a:p>
            <a:pPr algn="ctr"/>
            <a:r>
              <a:rPr lang="zh-CN" altLang="en-US" sz="2000" b="1" dirty="0" smtClean="0">
                <a:latin typeface="微软雅黑" pitchFamily="34" charset="-122"/>
                <a:ea typeface="微软雅黑" pitchFamily="34" charset="-122"/>
              </a:rPr>
              <a:t>成长</a:t>
            </a:r>
            <a:endParaRPr lang="en-US" altLang="zh-CN" sz="2000" b="1" dirty="0">
              <a:latin typeface="微软雅黑" pitchFamily="34" charset="-122"/>
              <a:ea typeface="微软雅黑" pitchFamily="34" charset="-122"/>
            </a:endParaRPr>
          </a:p>
          <a:p>
            <a:pPr algn="ctr"/>
            <a:r>
              <a:rPr lang="zh-CN" altLang="en-US" sz="2000" b="1" dirty="0">
                <a:latin typeface="微软雅黑" pitchFamily="34" charset="-122"/>
                <a:ea typeface="微软雅黑" pitchFamily="34" charset="-122"/>
              </a:rPr>
              <a:t>通道</a:t>
            </a:r>
          </a:p>
        </p:txBody>
      </p:sp>
      <p:sp>
        <p:nvSpPr>
          <p:cNvPr id="24" name="椭圆 23"/>
          <p:cNvSpPr>
            <a:spLocks noChangeArrowheads="1"/>
          </p:cNvSpPr>
          <p:nvPr/>
        </p:nvSpPr>
        <p:spPr bwMode="auto">
          <a:xfrm>
            <a:off x="2285984"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a:latin typeface="微软雅黑" pitchFamily="34" charset="-122"/>
                <a:ea typeface="微软雅黑" pitchFamily="34" charset="-122"/>
              </a:rPr>
              <a:t>2</a:t>
            </a:r>
          </a:p>
          <a:p>
            <a:pPr algn="ctr"/>
            <a:r>
              <a:rPr lang="zh-CN" altLang="en-US" b="1" i="1" dirty="0">
                <a:latin typeface="微软雅黑" pitchFamily="34" charset="-122"/>
                <a:ea typeface="微软雅黑" pitchFamily="34" charset="-122"/>
              </a:rPr>
              <a:t>管理</a:t>
            </a:r>
            <a:endParaRPr lang="en-US" altLang="zh-CN" b="1" i="1" dirty="0">
              <a:latin typeface="微软雅黑" pitchFamily="34" charset="-122"/>
              <a:ea typeface="微软雅黑" pitchFamily="34" charset="-122"/>
            </a:endParaRPr>
          </a:p>
          <a:p>
            <a:pPr algn="ctr"/>
            <a:r>
              <a:rPr lang="zh-CN" altLang="en-US" b="1" i="1" dirty="0">
                <a:latin typeface="微软雅黑" pitchFamily="34" charset="-122"/>
                <a:ea typeface="微软雅黑" pitchFamily="34" charset="-122"/>
              </a:rPr>
              <a:t>见习</a:t>
            </a:r>
          </a:p>
        </p:txBody>
      </p:sp>
      <p:sp>
        <p:nvSpPr>
          <p:cNvPr id="25" name="椭圆 24"/>
          <p:cNvSpPr>
            <a:spLocks noChangeArrowheads="1"/>
          </p:cNvSpPr>
          <p:nvPr/>
        </p:nvSpPr>
        <p:spPr bwMode="auto">
          <a:xfrm>
            <a:off x="3929058"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3</a:t>
            </a:r>
          </a:p>
          <a:p>
            <a:pPr algn="ctr"/>
            <a:r>
              <a:rPr lang="zh-CN" altLang="en-US" b="1" i="1">
                <a:latin typeface="微软雅黑" pitchFamily="34" charset="-122"/>
                <a:ea typeface="微软雅黑" pitchFamily="34" charset="-122"/>
              </a:rPr>
              <a:t>人才库</a:t>
            </a:r>
          </a:p>
        </p:txBody>
      </p:sp>
      <p:sp>
        <p:nvSpPr>
          <p:cNvPr id="26" name="椭圆 25"/>
          <p:cNvSpPr>
            <a:spLocks noChangeArrowheads="1"/>
          </p:cNvSpPr>
          <p:nvPr/>
        </p:nvSpPr>
        <p:spPr bwMode="auto">
          <a:xfrm>
            <a:off x="5572132" y="2614645"/>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a:latin typeface="微软雅黑" pitchFamily="34" charset="-122"/>
                <a:ea typeface="微软雅黑" pitchFamily="34" charset="-122"/>
              </a:rPr>
              <a:t>4</a:t>
            </a:r>
          </a:p>
          <a:p>
            <a:pPr algn="ctr"/>
            <a:r>
              <a:rPr lang="zh-CN" altLang="en-US" b="1" i="1">
                <a:latin typeface="微软雅黑" pitchFamily="34" charset="-122"/>
                <a:ea typeface="微软雅黑" pitchFamily="34" charset="-122"/>
              </a:rPr>
              <a:t>竞</a:t>
            </a:r>
            <a:endParaRPr lang="en-US" altLang="zh-CN" b="1" i="1">
              <a:latin typeface="微软雅黑" pitchFamily="34" charset="-122"/>
              <a:ea typeface="微软雅黑" pitchFamily="34" charset="-122"/>
            </a:endParaRPr>
          </a:p>
          <a:p>
            <a:pPr algn="ctr"/>
            <a:r>
              <a:rPr lang="zh-CN" altLang="en-US" b="1" i="1">
                <a:latin typeface="微软雅黑" pitchFamily="34" charset="-122"/>
                <a:ea typeface="微软雅黑" pitchFamily="34" charset="-122"/>
              </a:rPr>
              <a:t>聘</a:t>
            </a:r>
          </a:p>
        </p:txBody>
      </p:sp>
      <p:sp>
        <p:nvSpPr>
          <p:cNvPr id="7" name="椭圆 6"/>
          <p:cNvSpPr>
            <a:spLocks noChangeArrowheads="1"/>
          </p:cNvSpPr>
          <p:nvPr/>
        </p:nvSpPr>
        <p:spPr bwMode="auto">
          <a:xfrm>
            <a:off x="7215206" y="2643191"/>
            <a:ext cx="1285875" cy="1285875"/>
          </a:xfrm>
          <a:prstGeom prst="ellipse">
            <a:avLst/>
          </a:prstGeom>
          <a:solidFill>
            <a:schemeClr val="bg1"/>
          </a:solidFill>
          <a:ln w="38100" algn="ctr">
            <a:solidFill>
              <a:srgbClr val="0000CC"/>
            </a:solidFill>
            <a:round/>
            <a:headEnd/>
            <a:tailEnd/>
          </a:ln>
        </p:spPr>
        <p:txBody>
          <a:bodyPr/>
          <a:lstStyle/>
          <a:p>
            <a:pPr algn="ctr"/>
            <a:r>
              <a:rPr lang="en-US" altLang="zh-CN" b="1" i="1" dirty="0" smtClean="0">
                <a:latin typeface="微软雅黑" pitchFamily="34" charset="-122"/>
                <a:ea typeface="微软雅黑" pitchFamily="34" charset="-122"/>
              </a:rPr>
              <a:t>5</a:t>
            </a:r>
            <a:endParaRPr lang="en-US" altLang="zh-CN" b="1" i="1" dirty="0">
              <a:latin typeface="微软雅黑" pitchFamily="34" charset="-122"/>
              <a:ea typeface="微软雅黑" pitchFamily="34" charset="-122"/>
            </a:endParaRPr>
          </a:p>
          <a:p>
            <a:pPr algn="ctr"/>
            <a:r>
              <a:rPr lang="zh-CN" altLang="en-US" b="1" i="1" dirty="0" smtClean="0">
                <a:latin typeface="微软雅黑" pitchFamily="34" charset="-122"/>
                <a:ea typeface="微软雅黑" pitchFamily="34" charset="-122"/>
              </a:rPr>
              <a:t>内训师俱乐部</a:t>
            </a:r>
            <a:endParaRPr lang="zh-CN" altLang="en-US" b="1" i="1" dirty="0">
              <a:latin typeface="微软雅黑" pitchFamily="34" charset="-122"/>
              <a:ea typeface="微软雅黑" pitchFamily="34" charset="-122"/>
            </a:endParaRPr>
          </a:p>
        </p:txBody>
      </p:sp>
      <p:pic>
        <p:nvPicPr>
          <p:cNvPr id="46098" name="图片 71"/>
          <p:cNvPicPr>
            <a:picLocks noChangeAspect="1" noChangeArrowheads="1"/>
          </p:cNvPicPr>
          <p:nvPr/>
        </p:nvPicPr>
        <p:blipFill>
          <a:blip r:embed="rId2" cstate="print"/>
          <a:srcRect b="18520"/>
          <a:stretch>
            <a:fillRect/>
          </a:stretch>
        </p:blipFill>
        <p:spPr bwMode="auto">
          <a:xfrm>
            <a:off x="7200930" y="3143248"/>
            <a:ext cx="1657350" cy="36004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2"/>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500"/>
                                        <p:tgtEl>
                                          <p:spTgt spid="2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2"/>
                                          </p:val>
                                        </p:tav>
                                        <p:tav tm="100000">
                                          <p:val>
                                            <p:strVal val="#ppt_x"/>
                                          </p:val>
                                        </p:tav>
                                      </p:tavLst>
                                    </p:anim>
                                    <p:anim calcmode="lin" valueType="num">
                                      <p:cBhvr>
                                        <p:cTn id="14" dur="5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5" dur="500"/>
                                        <p:tgtEl>
                                          <p:spTgt spid="24"/>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ppt_x</p:attrName>
                                        </p:attrNameLst>
                                      </p:cBhvr>
                                      <p:tavLst>
                                        <p:tav tm="0">
                                          <p:val>
                                            <p:strVal val="#ppt_x-.2"/>
                                          </p:val>
                                        </p:tav>
                                        <p:tav tm="100000">
                                          <p:val>
                                            <p:strVal val="#ppt_x"/>
                                          </p:val>
                                        </p:tav>
                                      </p:tavLst>
                                    </p:anim>
                                    <p:anim calcmode="lin" valueType="num">
                                      <p:cBhvr>
                                        <p:cTn id="20" dur="5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 dur="500"/>
                                        <p:tgtEl>
                                          <p:spTgt spid="25"/>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ppt_x</p:attrName>
                                        </p:attrNameLst>
                                      </p:cBhvr>
                                      <p:tavLst>
                                        <p:tav tm="0">
                                          <p:val>
                                            <p:strVal val="#ppt_x-.2"/>
                                          </p:val>
                                        </p:tav>
                                        <p:tav tm="100000">
                                          <p:val>
                                            <p:strVal val="#ppt_x"/>
                                          </p:val>
                                        </p:tav>
                                      </p:tavLst>
                                    </p:anim>
                                    <p:anim calcmode="lin" valueType="num">
                                      <p:cBhvr>
                                        <p:cTn id="26" dur="5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7" dur="500"/>
                                        <p:tgtEl>
                                          <p:spTgt spid="26"/>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098"/>
                                        </p:tgtEl>
                                        <p:attrNameLst>
                                          <p:attrName>style.visibility</p:attrName>
                                        </p:attrNameLst>
                                      </p:cBhvr>
                                      <p:to>
                                        <p:strVal val="visible"/>
                                      </p:to>
                                    </p:set>
                                    <p:anim calcmode="lin" valueType="num">
                                      <p:cBhvr additive="base">
                                        <p:cTn id="38" dur="500" fill="hold"/>
                                        <p:tgtEl>
                                          <p:spTgt spid="46098"/>
                                        </p:tgtEl>
                                        <p:attrNameLst>
                                          <p:attrName>ppt_x</p:attrName>
                                        </p:attrNameLst>
                                      </p:cBhvr>
                                      <p:tavLst>
                                        <p:tav tm="0">
                                          <p:val>
                                            <p:strVal val="#ppt_x"/>
                                          </p:val>
                                        </p:tav>
                                        <p:tav tm="100000">
                                          <p:val>
                                            <p:strVal val="#ppt_x"/>
                                          </p:val>
                                        </p:tav>
                                      </p:tavLst>
                                    </p:anim>
                                    <p:anim calcmode="lin" valueType="num">
                                      <p:cBhvr additive="base">
                                        <p:cTn id="39" dur="500" fill="hold"/>
                                        <p:tgtEl>
                                          <p:spTgt spid="4609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mph" presetSubtype="2" fill="hold" nodeType="clickEffect">
                                  <p:stCondLst>
                                    <p:cond delay="0"/>
                                  </p:stCondLst>
                                  <p:childTnLst>
                                    <p:animClr clrSpc="rgb">
                                      <p:cBhvr>
                                        <p:cTn id="43" dur="2000" fill="hold"/>
                                        <p:tgtEl>
                                          <p:spTgt spid="7"/>
                                        </p:tgtEl>
                                        <p:attrNameLst>
                                          <p:attrName>fillcolor</p:attrName>
                                        </p:attrNameLst>
                                      </p:cBhvr>
                                      <p:to>
                                        <a:srgbClr val="EBFC12"/>
                                      </p:to>
                                    </p:animClr>
                                    <p:set>
                                      <p:cBhvr>
                                        <p:cTn id="44" dur="2000" fill="hold"/>
                                        <p:tgtEl>
                                          <p:spTgt spid="7"/>
                                        </p:tgtEl>
                                        <p:attrNameLst>
                                          <p:attrName>fill.type</p:attrName>
                                        </p:attrNameLst>
                                      </p:cBhvr>
                                      <p:to>
                                        <p:strVal val="solid"/>
                                      </p:to>
                                    </p:set>
                                    <p:set>
                                      <p:cBhvr>
                                        <p:cTn id="45" dur="2000" fill="hold"/>
                                        <p:tgtEl>
                                          <p:spTgt spid="7"/>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nodeType="clickEffect">
                                  <p:stCondLst>
                                    <p:cond delay="0"/>
                                  </p:stCondLst>
                                  <p:childTnLst>
                                    <p:anim calcmode="lin" valueType="num">
                                      <p:cBhvr additive="base">
                                        <p:cTn id="49" dur="500"/>
                                        <p:tgtEl>
                                          <p:spTgt spid="46098"/>
                                        </p:tgtEl>
                                        <p:attrNameLst>
                                          <p:attrName>ppt_x</p:attrName>
                                        </p:attrNameLst>
                                      </p:cBhvr>
                                      <p:tavLst>
                                        <p:tav tm="0">
                                          <p:val>
                                            <p:strVal val="ppt_x"/>
                                          </p:val>
                                        </p:tav>
                                        <p:tav tm="100000">
                                          <p:val>
                                            <p:strVal val="ppt_x"/>
                                          </p:val>
                                        </p:tav>
                                      </p:tavLst>
                                    </p:anim>
                                    <p:anim calcmode="lin" valueType="num">
                                      <p:cBhvr additive="base">
                                        <p:cTn id="50" dur="500"/>
                                        <p:tgtEl>
                                          <p:spTgt spid="46098"/>
                                        </p:tgtEl>
                                        <p:attrNameLst>
                                          <p:attrName>ppt_y</p:attrName>
                                        </p:attrNameLst>
                                      </p:cBhvr>
                                      <p:tavLst>
                                        <p:tav tm="0">
                                          <p:val>
                                            <p:strVal val="ppt_y"/>
                                          </p:val>
                                        </p:tav>
                                        <p:tav tm="100000">
                                          <p:val>
                                            <p:strVal val="1+ppt_h/2"/>
                                          </p:val>
                                        </p:tav>
                                      </p:tavLst>
                                    </p:anim>
                                    <p:set>
                                      <p:cBhvr>
                                        <p:cTn id="51" dur="1" fill="hold">
                                          <p:stCondLst>
                                            <p:cond delay="499"/>
                                          </p:stCondLst>
                                        </p:cTn>
                                        <p:tgtEl>
                                          <p:spTgt spid="46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启动仪式合照.JPG"/>
          <p:cNvPicPr>
            <a:picLocks noChangeAspect="1"/>
          </p:cNvPicPr>
          <p:nvPr/>
        </p:nvPicPr>
        <p:blipFill>
          <a:blip r:embed="rId2"/>
          <a:stretch>
            <a:fillRect/>
          </a:stretch>
        </p:blipFill>
        <p:spPr>
          <a:xfrm>
            <a:off x="357159" y="1809760"/>
            <a:ext cx="3587746" cy="2690810"/>
          </a:xfrm>
          <a:prstGeom prst="roundRect">
            <a:avLst/>
          </a:prstGeom>
        </p:spPr>
      </p:pic>
      <p:grpSp>
        <p:nvGrpSpPr>
          <p:cNvPr id="3" name="组合 23"/>
          <p:cNvGrpSpPr>
            <a:grpSpLocks/>
          </p:cNvGrpSpPr>
          <p:nvPr/>
        </p:nvGrpSpPr>
        <p:grpSpPr bwMode="auto">
          <a:xfrm>
            <a:off x="5572132" y="1000125"/>
            <a:ext cx="2643187" cy="1785938"/>
            <a:chOff x="5214942" y="1000123"/>
            <a:chExt cx="2643187" cy="1785937"/>
          </a:xfrm>
        </p:grpSpPr>
        <p:sp>
          <p:nvSpPr>
            <p:cNvPr id="4" name="云形标注 4"/>
            <p:cNvSpPr>
              <a:spLocks noChangeArrowheads="1"/>
            </p:cNvSpPr>
            <p:nvPr/>
          </p:nvSpPr>
          <p:spPr bwMode="auto">
            <a:xfrm>
              <a:off x="5214942" y="1000123"/>
              <a:ext cx="2643187" cy="1785937"/>
            </a:xfrm>
            <a:prstGeom prst="cloudCallout">
              <a:avLst>
                <a:gd name="adj1" fmla="val -122083"/>
                <a:gd name="adj2" fmla="val 81876"/>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5" name="TextBox 5"/>
            <p:cNvSpPr txBox="1">
              <a:spLocks noChangeArrowheads="1"/>
            </p:cNvSpPr>
            <p:nvPr/>
          </p:nvSpPr>
          <p:spPr bwMode="auto">
            <a:xfrm>
              <a:off x="5643566" y="1662259"/>
              <a:ext cx="1785938" cy="461665"/>
            </a:xfrm>
            <a:prstGeom prst="rect">
              <a:avLst/>
            </a:prstGeom>
            <a:noFill/>
            <a:ln w="9525">
              <a:noFill/>
              <a:miter lim="800000"/>
              <a:headEnd/>
              <a:tailEnd/>
            </a:ln>
          </p:spPr>
          <p:txBody>
            <a:bodyPr>
              <a:spAutoFit/>
            </a:bodyPr>
            <a:lstStyle/>
            <a:p>
              <a:pPr algn="ctr"/>
              <a:r>
                <a:rPr lang="zh-CN" altLang="en-US" sz="2400" dirty="0" smtClean="0">
                  <a:latin typeface="微软雅黑" pitchFamily="34" charset="-122"/>
                  <a:ea typeface="微软雅黑" pitchFamily="34" charset="-122"/>
                </a:rPr>
                <a:t>兴趣</a:t>
              </a:r>
              <a:endParaRPr lang="zh-CN" altLang="en-US" sz="2400" dirty="0">
                <a:latin typeface="微软雅黑" pitchFamily="34" charset="-122"/>
                <a:ea typeface="微软雅黑" pitchFamily="34" charset="-122"/>
              </a:endParaRPr>
            </a:p>
          </p:txBody>
        </p:sp>
      </p:grpSp>
      <p:grpSp>
        <p:nvGrpSpPr>
          <p:cNvPr id="6" name="组合 24"/>
          <p:cNvGrpSpPr>
            <a:grpSpLocks/>
          </p:cNvGrpSpPr>
          <p:nvPr/>
        </p:nvGrpSpPr>
        <p:grpSpPr bwMode="auto">
          <a:xfrm>
            <a:off x="5786444" y="3071813"/>
            <a:ext cx="2428875" cy="1285875"/>
            <a:chOff x="5429250" y="3071820"/>
            <a:chExt cx="2428875" cy="1285875"/>
          </a:xfrm>
        </p:grpSpPr>
        <p:sp>
          <p:nvSpPr>
            <p:cNvPr id="7" name="云形标注 6"/>
            <p:cNvSpPr>
              <a:spLocks noChangeArrowheads="1"/>
            </p:cNvSpPr>
            <p:nvPr/>
          </p:nvSpPr>
          <p:spPr bwMode="auto">
            <a:xfrm>
              <a:off x="5429250" y="3071820"/>
              <a:ext cx="2428875" cy="1285875"/>
            </a:xfrm>
            <a:prstGeom prst="cloudCallout">
              <a:avLst>
                <a:gd name="adj1" fmla="val -137870"/>
                <a:gd name="adj2" fmla="val -27537"/>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8" name="TextBox 7"/>
            <p:cNvSpPr txBox="1">
              <a:spLocks noChangeArrowheads="1"/>
            </p:cNvSpPr>
            <p:nvPr/>
          </p:nvSpPr>
          <p:spPr bwMode="auto">
            <a:xfrm>
              <a:off x="5822156" y="3299259"/>
              <a:ext cx="1643063" cy="461665"/>
            </a:xfrm>
            <a:prstGeom prst="rect">
              <a:avLst/>
            </a:prstGeom>
            <a:noFill/>
            <a:ln w="9525">
              <a:noFill/>
              <a:miter lim="800000"/>
              <a:headEnd/>
              <a:tailEnd/>
            </a:ln>
          </p:spPr>
          <p:txBody>
            <a:bodyPr>
              <a:spAutoFit/>
            </a:bodyPr>
            <a:lstStyle/>
            <a:p>
              <a:pPr algn="ctr"/>
              <a:r>
                <a:rPr lang="zh-CN" altLang="en-US" sz="2400" dirty="0" smtClean="0">
                  <a:latin typeface="微软雅黑" pitchFamily="34" charset="-122"/>
                  <a:ea typeface="微软雅黑" pitchFamily="34" charset="-122"/>
                </a:rPr>
                <a:t>培训技巧</a:t>
              </a:r>
              <a:endParaRPr lang="zh-CN" altLang="en-US" sz="2400" dirty="0">
                <a:latin typeface="微软雅黑" pitchFamily="34" charset="-122"/>
                <a:ea typeface="微软雅黑" pitchFamily="34" charset="-122"/>
              </a:endParaRPr>
            </a:p>
          </p:txBody>
        </p:sp>
      </p:grpSp>
      <p:grpSp>
        <p:nvGrpSpPr>
          <p:cNvPr id="9" name="组合 25"/>
          <p:cNvGrpSpPr>
            <a:grpSpLocks/>
          </p:cNvGrpSpPr>
          <p:nvPr/>
        </p:nvGrpSpPr>
        <p:grpSpPr bwMode="auto">
          <a:xfrm>
            <a:off x="5938844" y="4643438"/>
            <a:ext cx="2428875" cy="1285875"/>
            <a:chOff x="5581650" y="4643455"/>
            <a:chExt cx="2428875" cy="1285875"/>
          </a:xfrm>
        </p:grpSpPr>
        <p:sp>
          <p:nvSpPr>
            <p:cNvPr id="10" name="云形标注 8"/>
            <p:cNvSpPr>
              <a:spLocks noChangeArrowheads="1"/>
            </p:cNvSpPr>
            <p:nvPr/>
          </p:nvSpPr>
          <p:spPr bwMode="auto">
            <a:xfrm>
              <a:off x="5581650" y="4643455"/>
              <a:ext cx="2428875" cy="1285875"/>
            </a:xfrm>
            <a:prstGeom prst="cloudCallout">
              <a:avLst>
                <a:gd name="adj1" fmla="val -143302"/>
                <a:gd name="adj2" fmla="val -150515"/>
              </a:avLst>
            </a:prstGeom>
            <a:noFill/>
            <a:ln w="25400">
              <a:gradFill>
                <a:gsLst>
                  <a:gs pos="0">
                    <a:srgbClr val="D6B19C"/>
                  </a:gs>
                  <a:gs pos="30000">
                    <a:srgbClr val="D49E6C"/>
                  </a:gs>
                  <a:gs pos="70000">
                    <a:srgbClr val="A65528"/>
                  </a:gs>
                  <a:gs pos="100000">
                    <a:srgbClr val="663012"/>
                  </a:gs>
                </a:gsLst>
                <a:lin ang="5400000" scaled="0"/>
              </a:gradFill>
              <a:round/>
              <a:headEnd/>
              <a:tailEnd/>
            </a:ln>
          </p:spPr>
          <p:txBody>
            <a:bodyPr/>
            <a:lstStyle/>
            <a:p>
              <a:pPr>
                <a:defRPr/>
              </a:pPr>
              <a:endParaRPr lang="zh-CN" altLang="en-US"/>
            </a:p>
          </p:txBody>
        </p:sp>
        <p:sp>
          <p:nvSpPr>
            <p:cNvPr id="11" name="TextBox 9"/>
            <p:cNvSpPr txBox="1">
              <a:spLocks noChangeArrowheads="1"/>
            </p:cNvSpPr>
            <p:nvPr/>
          </p:nvSpPr>
          <p:spPr bwMode="auto">
            <a:xfrm>
              <a:off x="5907881" y="5055560"/>
              <a:ext cx="1776413" cy="461665"/>
            </a:xfrm>
            <a:prstGeom prst="rect">
              <a:avLst/>
            </a:prstGeom>
            <a:noFill/>
            <a:ln w="9525">
              <a:noFill/>
              <a:miter lim="800000"/>
              <a:headEnd/>
              <a:tailEnd/>
            </a:ln>
          </p:spPr>
          <p:txBody>
            <a:bodyPr>
              <a:spAutoFit/>
            </a:bodyPr>
            <a:lstStyle/>
            <a:p>
              <a:pPr algn="ctr"/>
              <a:r>
                <a:rPr lang="zh-CN" altLang="en-US" sz="2400" dirty="0" smtClean="0">
                  <a:latin typeface="微软雅黑" pitchFamily="34" charset="-122"/>
                  <a:ea typeface="微软雅黑" pitchFamily="34" charset="-122"/>
                </a:rPr>
                <a:t>内训师</a:t>
              </a:r>
              <a:endParaRPr lang="zh-CN" altLang="en-US" sz="2400" dirty="0">
                <a:latin typeface="微软雅黑" pitchFamily="34" charset="-122"/>
                <a:ea typeface="微软雅黑"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888209"/>
            <a:ext cx="7772400" cy="1470025"/>
          </a:xfrm>
        </p:spPr>
        <p:txBody>
          <a:bodyPr/>
          <a:lstStyle/>
          <a:p>
            <a:r>
              <a:rPr lang="zh-CN" altLang="en-US" b="1" u="sng" dirty="0" smtClean="0">
                <a:solidFill>
                  <a:srgbClr val="0000FF"/>
                </a:solidFill>
                <a:latin typeface="微软雅黑" pitchFamily="34" charset="-122"/>
                <a:ea typeface="微软雅黑" pitchFamily="34" charset="-122"/>
              </a:rPr>
              <a:t>实习岗位</a:t>
            </a:r>
            <a:endParaRPr lang="zh-CN" altLang="en-US" b="1" u="sng" dirty="0">
              <a:solidFill>
                <a:srgbClr val="0000FF"/>
              </a:solidFill>
              <a:latin typeface="微软雅黑" pitchFamily="34" charset="-122"/>
              <a:ea typeface="微软雅黑" pitchFamily="34" charset="-122"/>
            </a:endParaRPr>
          </a:p>
        </p:txBody>
      </p:sp>
      <p:sp>
        <p:nvSpPr>
          <p:cNvPr id="3" name="副标题 2"/>
          <p:cNvSpPr>
            <a:spLocks noGrp="1"/>
          </p:cNvSpPr>
          <p:nvPr>
            <p:ph type="subTitle" idx="1"/>
          </p:nvPr>
        </p:nvSpPr>
        <p:spPr>
          <a:xfrm>
            <a:off x="1371600" y="2643984"/>
            <a:ext cx="6400800" cy="2785280"/>
          </a:xfrm>
        </p:spPr>
        <p:txBody>
          <a:bodyPr>
            <a:normAutofit lnSpcReduction="10000"/>
          </a:bodyPr>
          <a:lstStyle/>
          <a:p>
            <a:r>
              <a:rPr lang="zh-CN" altLang="en-US" b="1" dirty="0" smtClean="0">
                <a:solidFill>
                  <a:schemeClr val="tx1"/>
                </a:solidFill>
                <a:latin typeface="微软雅黑" pitchFamily="34" charset="-122"/>
                <a:ea typeface="微软雅黑" pitchFamily="34" charset="-122"/>
              </a:rPr>
              <a:t>总台接待</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总机</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中餐、西餐服务</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礼宾</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客房服务</a:t>
            </a:r>
            <a:endParaRPr lang="en-US" altLang="zh-CN" b="1" dirty="0" smtClean="0">
              <a:solidFill>
                <a:schemeClr val="tx1"/>
              </a:solidFill>
              <a:latin typeface="微软雅黑" pitchFamily="34" charset="-122"/>
              <a:ea typeface="微软雅黑" pitchFamily="34" charset="-122"/>
            </a:endParaRPr>
          </a:p>
          <a:p>
            <a:endParaRPr lang="en-US" altLang="zh-CN" dirty="0" smtClean="0">
              <a:solidFill>
                <a:schemeClr val="tx1"/>
              </a:solidFill>
              <a:latin typeface="微软雅黑" pitchFamily="34" charset="-122"/>
              <a:ea typeface="微软雅黑" pitchFamily="34" charset="-122"/>
            </a:endParaRPr>
          </a:p>
          <a:p>
            <a:endParaRPr lang="zh-CN" altLang="en-US" dirty="0">
              <a:solidFill>
                <a:schemeClr val="tx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u="sng" dirty="0" smtClean="0">
                <a:solidFill>
                  <a:srgbClr val="0000FF"/>
                </a:solidFill>
                <a:latin typeface="微软雅黑" pitchFamily="34" charset="-122"/>
                <a:ea typeface="微软雅黑" pitchFamily="34" charset="-122"/>
              </a:rPr>
              <a:t>微信号：</a:t>
            </a:r>
            <a:r>
              <a:rPr lang="en-US" altLang="zh-CN" b="1" u="sng" dirty="0" smtClean="0">
                <a:solidFill>
                  <a:srgbClr val="0000FF"/>
                </a:solidFill>
                <a:latin typeface="微软雅黑" pitchFamily="34" charset="-122"/>
                <a:ea typeface="微软雅黑" pitchFamily="34" charset="-122"/>
              </a:rPr>
              <a:t>13599170893</a:t>
            </a:r>
            <a:endParaRPr lang="zh-CN" altLang="en-US" b="1" u="sng" dirty="0">
              <a:solidFill>
                <a:srgbClr val="0000FF"/>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80263" y="476672"/>
            <a:ext cx="1229863" cy="5904656"/>
            <a:chOff x="6732240" y="332656"/>
            <a:chExt cx="1229863" cy="5904656"/>
          </a:xfrm>
        </p:grpSpPr>
        <p:sp>
          <p:nvSpPr>
            <p:cNvPr id="10" name="TextBox 17"/>
            <p:cNvSpPr txBox="1">
              <a:spLocks noChangeArrowheads="1"/>
            </p:cNvSpPr>
            <p:nvPr/>
          </p:nvSpPr>
          <p:spPr bwMode="auto">
            <a:xfrm>
              <a:off x="6811390" y="1712997"/>
              <a:ext cx="1071562" cy="4524315"/>
            </a:xfrm>
            <a:prstGeom prst="rect">
              <a:avLst/>
            </a:prstGeom>
            <a:noFill/>
            <a:ln w="9525">
              <a:noFill/>
              <a:miter lim="800000"/>
              <a:headEnd/>
              <a:tailEnd/>
            </a:ln>
          </p:spPr>
          <p:txBody>
            <a:bodyPr>
              <a:spAutoFit/>
            </a:bodyPr>
            <a:lstStyle/>
            <a:p>
              <a:pPr algn="ctr"/>
              <a:r>
                <a:rPr lang="zh-CN" altLang="en-US" sz="3200" dirty="0">
                  <a:solidFill>
                    <a:srgbClr val="FF0000"/>
                  </a:solidFill>
                  <a:latin typeface="微软雅黑" pitchFamily="34" charset="-122"/>
                  <a:ea typeface="微软雅黑" pitchFamily="34" charset="-122"/>
                  <a:cs typeface="Aharoni" pitchFamily="2" charset="-79"/>
                </a:rPr>
                <a:t>泉</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州</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悦</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华</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酒</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店</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欢</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迎</a:t>
              </a:r>
              <a:endParaRPr lang="en-US" altLang="zh-CN" sz="3200" dirty="0">
                <a:solidFill>
                  <a:srgbClr val="FF0000"/>
                </a:solidFill>
                <a:latin typeface="微软雅黑" pitchFamily="34" charset="-122"/>
                <a:ea typeface="微软雅黑" pitchFamily="34" charset="-122"/>
                <a:cs typeface="Aharoni" pitchFamily="2" charset="-79"/>
              </a:endParaRPr>
            </a:p>
            <a:p>
              <a:pPr algn="ctr"/>
              <a:r>
                <a:rPr lang="zh-CN" altLang="en-US" sz="3200" dirty="0">
                  <a:solidFill>
                    <a:srgbClr val="FF0000"/>
                  </a:solidFill>
                  <a:latin typeface="微软雅黑" pitchFamily="34" charset="-122"/>
                  <a:ea typeface="微软雅黑" pitchFamily="34" charset="-122"/>
                  <a:cs typeface="Aharoni" pitchFamily="2" charset="-79"/>
                </a:rPr>
                <a:t>您</a:t>
              </a:r>
              <a:endParaRPr lang="en-US" altLang="zh-CN" sz="3200" dirty="0">
                <a:solidFill>
                  <a:srgbClr val="FF0000"/>
                </a:solidFill>
                <a:latin typeface="微软雅黑" pitchFamily="34" charset="-122"/>
                <a:ea typeface="微软雅黑" pitchFamily="34" charset="-122"/>
                <a:cs typeface="Aharoni" pitchFamily="2" charset="-79"/>
              </a:endParaRPr>
            </a:p>
          </p:txBody>
        </p:sp>
        <p:pic>
          <p:nvPicPr>
            <p:cNvPr id="4" name="图片 3" descr="泉悦 New Logo.jpg"/>
            <p:cNvPicPr>
              <a:picLocks noChangeAspect="1"/>
            </p:cNvPicPr>
            <p:nvPr/>
          </p:nvPicPr>
          <p:blipFill>
            <a:blip r:embed="rId2" cstate="print"/>
            <a:stretch>
              <a:fillRect/>
            </a:stretch>
          </p:blipFill>
          <p:spPr>
            <a:xfrm>
              <a:off x="6732240" y="332656"/>
              <a:ext cx="1229863" cy="1251592"/>
            </a:xfrm>
            <a:prstGeom prst="rect">
              <a:avLst/>
            </a:prstGeom>
          </p:spPr>
        </p:pic>
      </p:grpSp>
      <p:pic>
        <p:nvPicPr>
          <p:cNvPr id="6" name="图片 5" descr="_MG_3426改.jpg"/>
          <p:cNvPicPr>
            <a:picLocks noChangeAspect="1"/>
          </p:cNvPicPr>
          <p:nvPr/>
        </p:nvPicPr>
        <p:blipFill>
          <a:blip r:embed="rId3" cstate="print"/>
          <a:stretch>
            <a:fillRect/>
          </a:stretch>
        </p:blipFill>
        <p:spPr>
          <a:xfrm>
            <a:off x="1232118" y="285752"/>
            <a:ext cx="4287981" cy="6286520"/>
          </a:xfrm>
          <a:prstGeom prst="flowChartConnector">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副标题 2"/>
          <p:cNvSpPr>
            <a:spLocks noGrp="1"/>
          </p:cNvSpPr>
          <p:nvPr>
            <p:ph type="subTitle" sz="quarter" idx="1"/>
          </p:nvPr>
        </p:nvSpPr>
        <p:spPr>
          <a:xfrm>
            <a:off x="785786" y="2214554"/>
            <a:ext cx="7286653" cy="3286148"/>
          </a:xfrm>
        </p:spPr>
        <p:txBody>
          <a:bodyPr>
            <a:normAutofit/>
          </a:bodyPr>
          <a:lstStyle/>
          <a:p>
            <a:pPr>
              <a:lnSpc>
                <a:spcPts val="4100"/>
              </a:lnSpc>
            </a:pPr>
            <a:r>
              <a:rPr lang="zh-CN" altLang="en-US" sz="2400" b="1" dirty="0" smtClean="0">
                <a:solidFill>
                  <a:srgbClr val="3333FF"/>
                </a:solidFill>
                <a:latin typeface="微软雅黑" pitchFamily="34" charset="-122"/>
                <a:ea typeface="微软雅黑" pitchFamily="34" charset="-122"/>
              </a:rPr>
              <a:t>“关爱、团结、敬业、执行、进取”的员工行为准则</a:t>
            </a:r>
            <a:endParaRPr lang="en-US" altLang="zh-CN" sz="2400" b="1" dirty="0" smtClean="0">
              <a:solidFill>
                <a:srgbClr val="3333FF"/>
              </a:solidFill>
              <a:latin typeface="微软雅黑" pitchFamily="34" charset="-122"/>
              <a:ea typeface="微软雅黑" pitchFamily="34" charset="-122"/>
            </a:endParaRPr>
          </a:p>
          <a:p>
            <a:pPr>
              <a:lnSpc>
                <a:spcPts val="4100"/>
              </a:lnSpc>
            </a:pPr>
            <a:r>
              <a:rPr lang="zh-CN" altLang="en-US" sz="2400" b="1" dirty="0" smtClean="0">
                <a:solidFill>
                  <a:srgbClr val="3333FF"/>
                </a:solidFill>
                <a:latin typeface="微软雅黑" pitchFamily="34" charset="-122"/>
                <a:ea typeface="微软雅黑" pitchFamily="34" charset="-122"/>
              </a:rPr>
              <a:t>“持续改善”</a:t>
            </a:r>
            <a:r>
              <a:rPr lang="zh-CN" altLang="en-US" sz="2400" b="1" dirty="0" smtClean="0">
                <a:solidFill>
                  <a:srgbClr val="3333FF"/>
                </a:solidFill>
                <a:effectLst/>
                <a:latin typeface="微软雅黑" pitchFamily="34" charset="-122"/>
                <a:ea typeface="微软雅黑" pitchFamily="34" charset="-122"/>
              </a:rPr>
              <a:t>的经营理念</a:t>
            </a:r>
            <a:endParaRPr lang="en-US" altLang="zh-CN" sz="2400" b="1" dirty="0" smtClean="0">
              <a:solidFill>
                <a:srgbClr val="3333FF"/>
              </a:solidFill>
              <a:effectLst/>
              <a:latin typeface="微软雅黑" pitchFamily="34" charset="-122"/>
              <a:ea typeface="微软雅黑" pitchFamily="34" charset="-122"/>
            </a:endParaRPr>
          </a:p>
          <a:p>
            <a:pPr>
              <a:lnSpc>
                <a:spcPts val="4100"/>
              </a:lnSpc>
            </a:pPr>
            <a:r>
              <a:rPr lang="zh-CN" altLang="en-US" sz="2400" b="1" dirty="0" smtClean="0">
                <a:solidFill>
                  <a:srgbClr val="3333FF"/>
                </a:solidFill>
                <a:effectLst/>
                <a:latin typeface="微软雅黑" pitchFamily="34" charset="-122"/>
                <a:ea typeface="微软雅黑" pitchFamily="34" charset="-122"/>
              </a:rPr>
              <a:t>“热情、准确、快捷、周到”的个性化服务</a:t>
            </a:r>
            <a:endParaRPr lang="en-US" altLang="zh-CN" sz="2400" b="1" dirty="0" smtClean="0">
              <a:solidFill>
                <a:srgbClr val="3333FF"/>
              </a:solidFill>
              <a:effectLst/>
              <a:latin typeface="微软雅黑" pitchFamily="34" charset="-122"/>
              <a:ea typeface="微软雅黑" pitchFamily="34" charset="-122"/>
            </a:endParaRPr>
          </a:p>
          <a:p>
            <a:pPr>
              <a:lnSpc>
                <a:spcPts val="4100"/>
              </a:lnSpc>
            </a:pPr>
            <a:r>
              <a:rPr lang="zh-CN" altLang="en-US" sz="2400" b="1" dirty="0" smtClean="0">
                <a:solidFill>
                  <a:srgbClr val="3333FF"/>
                </a:solidFill>
                <a:effectLst/>
                <a:latin typeface="微软雅黑" pitchFamily="34" charset="-122"/>
                <a:ea typeface="微软雅黑" pitchFamily="34" charset="-122"/>
              </a:rPr>
              <a:t>“成为泉州地区服务最佳的商务酒店”的市场目标</a:t>
            </a:r>
            <a:endParaRPr lang="en-US" altLang="zh-CN" sz="2400" b="1" dirty="0" smtClean="0">
              <a:solidFill>
                <a:srgbClr val="3333FF"/>
              </a:solidFill>
              <a:effectLst/>
              <a:latin typeface="微软雅黑" pitchFamily="34" charset="-122"/>
              <a:ea typeface="微软雅黑" pitchFamily="34" charset="-122"/>
            </a:endParaRPr>
          </a:p>
          <a:p>
            <a:pPr>
              <a:lnSpc>
                <a:spcPts val="4100"/>
              </a:lnSpc>
            </a:pPr>
            <a:endParaRPr lang="zh-CN" altLang="en-US" sz="2400" b="1" dirty="0" smtClean="0">
              <a:solidFill>
                <a:srgbClr val="3333FF"/>
              </a:solidFill>
              <a:effectLst/>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blinds(horizontal)">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6">
                                            <p:txEl>
                                              <p:pRg st="1" end="1"/>
                                            </p:txEl>
                                          </p:spTgt>
                                        </p:tgtEl>
                                        <p:attrNameLst>
                                          <p:attrName>style.visibility</p:attrName>
                                        </p:attrNameLst>
                                      </p:cBhvr>
                                      <p:to>
                                        <p:strVal val="visible"/>
                                      </p:to>
                                    </p:set>
                                    <p:animEffect transition="in" filter="blinds(horizontal)">
                                      <p:cBhvr>
                                        <p:cTn id="12" dur="500"/>
                                        <p:tgtEl>
                                          <p:spTgt spid="11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266">
                                            <p:txEl>
                                              <p:pRg st="2" end="2"/>
                                            </p:txEl>
                                          </p:spTgt>
                                        </p:tgtEl>
                                        <p:attrNameLst>
                                          <p:attrName>style.visibility</p:attrName>
                                        </p:attrNameLst>
                                      </p:cBhvr>
                                      <p:to>
                                        <p:strVal val="visible"/>
                                      </p:to>
                                    </p:set>
                                    <p:animEffect transition="in" filter="blinds(horizontal)">
                                      <p:cBhvr>
                                        <p:cTn id="17" dur="1000"/>
                                        <p:tgtEl>
                                          <p:spTgt spid="11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66">
                                            <p:txEl>
                                              <p:pRg st="3" end="3"/>
                                            </p:txEl>
                                          </p:spTgt>
                                        </p:tgtEl>
                                        <p:attrNameLst>
                                          <p:attrName>style.visibility</p:attrName>
                                        </p:attrNameLst>
                                      </p:cBhvr>
                                      <p:to>
                                        <p:strVal val="visible"/>
                                      </p:to>
                                    </p:set>
                                    <p:animEffect transition="in" filter="blinds(horizontal)">
                                      <p:cBhvr>
                                        <p:cTn id="22" dur="1000"/>
                                        <p:tgtEl>
                                          <p:spTgt spid="112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mexport1453080281026_副本.jpg"/>
          <p:cNvPicPr>
            <a:picLocks noChangeAspect="1"/>
          </p:cNvPicPr>
          <p:nvPr/>
        </p:nvPicPr>
        <p:blipFill>
          <a:blip r:embed="rId2"/>
          <a:stretch>
            <a:fillRect/>
          </a:stretch>
        </p:blipFill>
        <p:spPr>
          <a:xfrm>
            <a:off x="1062037" y="1171575"/>
            <a:ext cx="7019925" cy="451485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1982</TotalTime>
  <Words>1730</Words>
  <Application>Microsoft Office PowerPoint</Application>
  <PresentationFormat>全屏显示(4:3)</PresentationFormat>
  <Paragraphs>281</Paragraphs>
  <Slides>77</Slides>
  <Notes>19</Notes>
  <HiddenSlides>0</HiddenSlides>
  <MMClips>0</MMClips>
  <ScaleCrop>false</ScaleCrop>
  <HeadingPairs>
    <vt:vector size="4" baseType="variant">
      <vt:variant>
        <vt:lpstr>主题</vt:lpstr>
      </vt:variant>
      <vt:variant>
        <vt:i4>1</vt:i4>
      </vt:variant>
      <vt:variant>
        <vt:lpstr>幻灯片标题</vt:lpstr>
      </vt:variant>
      <vt:variant>
        <vt:i4>77</vt:i4>
      </vt:variant>
    </vt:vector>
  </HeadingPairs>
  <TitlesOfParts>
    <vt:vector size="7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提供床上用品、制服并免费洗涤</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实习岗位</vt:lpstr>
      <vt:lpstr>微信号：13599170893</vt:lpstr>
      <vt:lpstr>幻灯片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davyzhou</dc:creator>
  <cp:lastModifiedBy>微软(中国)有限公司</cp:lastModifiedBy>
  <cp:revision>203</cp:revision>
  <dcterms:created xsi:type="dcterms:W3CDTF">2014-04-29T00:54:44Z</dcterms:created>
  <dcterms:modified xsi:type="dcterms:W3CDTF">2016-06-12T10:07:28Z</dcterms:modified>
</cp:coreProperties>
</file>